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7" r:id="rId2"/>
    <p:sldId id="309" r:id="rId3"/>
    <p:sldId id="323" r:id="rId4"/>
    <p:sldId id="326" r:id="rId5"/>
    <p:sldId id="325" r:id="rId6"/>
    <p:sldId id="330" r:id="rId7"/>
    <p:sldId id="331" r:id="rId8"/>
    <p:sldId id="328" r:id="rId9"/>
    <p:sldId id="329" r:id="rId10"/>
  </p:sldIdLst>
  <p:sldSz cx="10691813" cy="7559675"/>
  <p:notesSz cx="14358938" cy="9929813"/>
  <p:custDataLst>
    <p:tags r:id="rId1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6245"/>
    <a:srgbClr val="F19B61"/>
    <a:srgbClr val="F9A291"/>
    <a:srgbClr val="FBBF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0" autoAdjust="0"/>
    <p:restoredTop sz="94660"/>
  </p:normalViewPr>
  <p:slideViewPr>
    <p:cSldViewPr snapToGrid="0">
      <p:cViewPr varScale="1">
        <p:scale>
          <a:sx n="26" d="100"/>
          <a:sy n="26" d="100"/>
        </p:scale>
        <p:origin x="38" y="1138"/>
      </p:cViewPr>
      <p:guideLst>
        <p:guide orient="horz" pos="2381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0D2575-8C5A-4D07-ACA8-948A80F93C8D}" type="doc">
      <dgm:prSet loTypeId="urn:microsoft.com/office/officeart/2005/8/layout/cycle7" loCatId="cycle" qsTypeId="urn:microsoft.com/office/officeart/2005/8/quickstyle/3d2" qsCatId="3D" csTypeId="urn:microsoft.com/office/officeart/2005/8/colors/colorful2" csCatId="colorful" phldr="1"/>
      <dgm:spPr/>
    </dgm:pt>
    <dgm:pt modelId="{569D34BA-85DC-48FA-87FF-1979630E0418}">
      <dgm:prSet phldrT="[Texte]"/>
      <dgm:spPr/>
      <dgm:t>
        <a:bodyPr/>
        <a:lstStyle/>
        <a:p>
          <a:r>
            <a:rPr lang="fr-FR" dirty="0"/>
            <a:t>Nutrition</a:t>
          </a:r>
        </a:p>
      </dgm:t>
    </dgm:pt>
    <dgm:pt modelId="{62336A41-6736-4C7D-BE32-6DC4FB04AFE3}" type="parTrans" cxnId="{B4B27E89-D64F-480B-ACF2-A1730F68C687}">
      <dgm:prSet/>
      <dgm:spPr/>
      <dgm:t>
        <a:bodyPr/>
        <a:lstStyle/>
        <a:p>
          <a:endParaRPr lang="fr-FR"/>
        </a:p>
      </dgm:t>
    </dgm:pt>
    <dgm:pt modelId="{419F6A29-5F51-43F1-8D19-F06653FAD950}" type="sibTrans" cxnId="{B4B27E89-D64F-480B-ACF2-A1730F68C687}">
      <dgm:prSet/>
      <dgm:spPr/>
      <dgm:t>
        <a:bodyPr/>
        <a:lstStyle/>
        <a:p>
          <a:endParaRPr lang="fr-FR"/>
        </a:p>
      </dgm:t>
    </dgm:pt>
    <dgm:pt modelId="{7A3F980E-EFD6-4DE8-A7D5-AB5CB84117EC}">
      <dgm:prSet phldrT="[Texte]"/>
      <dgm:spPr/>
      <dgm:t>
        <a:bodyPr/>
        <a:lstStyle/>
        <a:p>
          <a:r>
            <a:rPr lang="fr-FR" dirty="0"/>
            <a:t>Sommeil</a:t>
          </a:r>
        </a:p>
      </dgm:t>
    </dgm:pt>
    <dgm:pt modelId="{4B22A855-987A-46A4-8D25-824F2E3FFE99}" type="parTrans" cxnId="{5BC55182-F722-4012-A86E-CB052004A8AC}">
      <dgm:prSet/>
      <dgm:spPr/>
      <dgm:t>
        <a:bodyPr/>
        <a:lstStyle/>
        <a:p>
          <a:endParaRPr lang="fr-FR"/>
        </a:p>
      </dgm:t>
    </dgm:pt>
    <dgm:pt modelId="{10651848-9E68-40EC-A691-42DC26A54FC5}" type="sibTrans" cxnId="{5BC55182-F722-4012-A86E-CB052004A8AC}">
      <dgm:prSet/>
      <dgm:spPr/>
      <dgm:t>
        <a:bodyPr/>
        <a:lstStyle/>
        <a:p>
          <a:endParaRPr lang="fr-FR"/>
        </a:p>
      </dgm:t>
    </dgm:pt>
    <dgm:pt modelId="{3CE78BB9-FBE9-4772-AF7C-16AC545ED034}">
      <dgm:prSet phldrT="[Texte]"/>
      <dgm:spPr/>
      <dgm:t>
        <a:bodyPr/>
        <a:lstStyle/>
        <a:p>
          <a:r>
            <a:rPr lang="fr-FR" dirty="0"/>
            <a:t>Hydratation</a:t>
          </a:r>
        </a:p>
      </dgm:t>
    </dgm:pt>
    <dgm:pt modelId="{C2A9DA04-9787-4114-BD70-33A4BFDB0AFE}" type="parTrans" cxnId="{B41D3303-7790-4A67-9910-A5434DBA448C}">
      <dgm:prSet/>
      <dgm:spPr/>
      <dgm:t>
        <a:bodyPr/>
        <a:lstStyle/>
        <a:p>
          <a:endParaRPr lang="fr-FR"/>
        </a:p>
      </dgm:t>
    </dgm:pt>
    <dgm:pt modelId="{EF25BFA0-A3F4-4110-96C2-43CF8000DE24}" type="sibTrans" cxnId="{B41D3303-7790-4A67-9910-A5434DBA448C}">
      <dgm:prSet/>
      <dgm:spPr/>
      <dgm:t>
        <a:bodyPr/>
        <a:lstStyle/>
        <a:p>
          <a:endParaRPr lang="fr-FR"/>
        </a:p>
      </dgm:t>
    </dgm:pt>
    <dgm:pt modelId="{AED68C61-2DA7-48D2-B840-D63947539C0A}">
      <dgm:prSet phldrT="[Texte]"/>
      <dgm:spPr/>
      <dgm:t>
        <a:bodyPr/>
        <a:lstStyle/>
        <a:p>
          <a:r>
            <a:rPr lang="fr-FR" dirty="0"/>
            <a:t>Récupération</a:t>
          </a:r>
        </a:p>
      </dgm:t>
    </dgm:pt>
    <dgm:pt modelId="{606CB089-A46D-4E3F-99B2-89451DD688E5}" type="parTrans" cxnId="{447622C7-DE5F-4021-832C-E70AE4156241}">
      <dgm:prSet/>
      <dgm:spPr/>
      <dgm:t>
        <a:bodyPr/>
        <a:lstStyle/>
        <a:p>
          <a:endParaRPr lang="fr-FR"/>
        </a:p>
      </dgm:t>
    </dgm:pt>
    <dgm:pt modelId="{67866D5C-F702-41B9-8E3C-08CE7767E751}" type="sibTrans" cxnId="{447622C7-DE5F-4021-832C-E70AE4156241}">
      <dgm:prSet/>
      <dgm:spPr/>
      <dgm:t>
        <a:bodyPr/>
        <a:lstStyle/>
        <a:p>
          <a:endParaRPr lang="fr-FR"/>
        </a:p>
      </dgm:t>
    </dgm:pt>
    <dgm:pt modelId="{5B0B47D6-D2B7-4EB0-9638-D2C2C4AC6DCB}">
      <dgm:prSet phldrT="[Texte]"/>
      <dgm:spPr/>
      <dgm:t>
        <a:bodyPr/>
        <a:lstStyle/>
        <a:p>
          <a:r>
            <a:rPr lang="fr-FR" dirty="0"/>
            <a:t>Médical</a:t>
          </a:r>
        </a:p>
      </dgm:t>
    </dgm:pt>
    <dgm:pt modelId="{993F9CBE-947E-497C-A13D-5508C4000EB9}" type="parTrans" cxnId="{9F8BADDF-F85F-4CDF-A57C-E47BE5C1483F}">
      <dgm:prSet/>
      <dgm:spPr/>
      <dgm:t>
        <a:bodyPr/>
        <a:lstStyle/>
        <a:p>
          <a:endParaRPr lang="fr-FR"/>
        </a:p>
      </dgm:t>
    </dgm:pt>
    <dgm:pt modelId="{C7912B33-2FBD-461C-9080-4C9B87A2FFEE}" type="sibTrans" cxnId="{9F8BADDF-F85F-4CDF-A57C-E47BE5C1483F}">
      <dgm:prSet/>
      <dgm:spPr/>
      <dgm:t>
        <a:bodyPr/>
        <a:lstStyle/>
        <a:p>
          <a:endParaRPr lang="fr-FR"/>
        </a:p>
      </dgm:t>
    </dgm:pt>
    <dgm:pt modelId="{29040FA5-69E7-4D88-8D73-CCD90FC9C6AA}">
      <dgm:prSet phldrT="[Texte]"/>
      <dgm:spPr/>
      <dgm:t>
        <a:bodyPr/>
        <a:lstStyle/>
        <a:p>
          <a:r>
            <a:rPr lang="fr-FR" dirty="0"/>
            <a:t>Travail</a:t>
          </a:r>
        </a:p>
      </dgm:t>
    </dgm:pt>
    <dgm:pt modelId="{98F56414-D16F-4141-B3BD-BA2CF0FE1533}" type="parTrans" cxnId="{E9137E93-4214-4EAE-98FD-B480EE078330}">
      <dgm:prSet/>
      <dgm:spPr/>
      <dgm:t>
        <a:bodyPr/>
        <a:lstStyle/>
        <a:p>
          <a:endParaRPr lang="fr-FR"/>
        </a:p>
      </dgm:t>
    </dgm:pt>
    <dgm:pt modelId="{9ECB5C36-9AEB-436B-816F-529C84956267}" type="sibTrans" cxnId="{E9137E93-4214-4EAE-98FD-B480EE078330}">
      <dgm:prSet/>
      <dgm:spPr/>
      <dgm:t>
        <a:bodyPr/>
        <a:lstStyle/>
        <a:p>
          <a:endParaRPr lang="fr-FR"/>
        </a:p>
      </dgm:t>
    </dgm:pt>
    <dgm:pt modelId="{32A6B80A-658E-4559-9C8D-E2818AA520D2}" type="pres">
      <dgm:prSet presAssocID="{7C0D2575-8C5A-4D07-ACA8-948A80F93C8D}" presName="Name0" presStyleCnt="0">
        <dgm:presLayoutVars>
          <dgm:dir/>
          <dgm:resizeHandles val="exact"/>
        </dgm:presLayoutVars>
      </dgm:prSet>
      <dgm:spPr/>
    </dgm:pt>
    <dgm:pt modelId="{E33EDE38-AEDB-4A30-A126-1F3C644071A5}" type="pres">
      <dgm:prSet presAssocID="{569D34BA-85DC-48FA-87FF-1979630E0418}" presName="node" presStyleLbl="node1" presStyleIdx="0" presStyleCnt="6">
        <dgm:presLayoutVars>
          <dgm:bulletEnabled val="1"/>
        </dgm:presLayoutVars>
      </dgm:prSet>
      <dgm:spPr/>
    </dgm:pt>
    <dgm:pt modelId="{00809906-E9C5-4FBF-99E6-8DE6621F0978}" type="pres">
      <dgm:prSet presAssocID="{419F6A29-5F51-43F1-8D19-F06653FAD950}" presName="sibTrans" presStyleLbl="sibTrans2D1" presStyleIdx="0" presStyleCnt="6"/>
      <dgm:spPr/>
    </dgm:pt>
    <dgm:pt modelId="{93B06EDB-F2B6-4ADF-9077-F8C426BE75DA}" type="pres">
      <dgm:prSet presAssocID="{419F6A29-5F51-43F1-8D19-F06653FAD950}" presName="connectorText" presStyleLbl="sibTrans2D1" presStyleIdx="0" presStyleCnt="6"/>
      <dgm:spPr/>
    </dgm:pt>
    <dgm:pt modelId="{EB5418ED-B4D5-4D8D-8D5B-D3B78E048226}" type="pres">
      <dgm:prSet presAssocID="{29040FA5-69E7-4D88-8D73-CCD90FC9C6AA}" presName="node" presStyleLbl="node1" presStyleIdx="1" presStyleCnt="6">
        <dgm:presLayoutVars>
          <dgm:bulletEnabled val="1"/>
        </dgm:presLayoutVars>
      </dgm:prSet>
      <dgm:spPr/>
    </dgm:pt>
    <dgm:pt modelId="{2C6BCED8-1953-4D41-9B74-595A5940BC3C}" type="pres">
      <dgm:prSet presAssocID="{9ECB5C36-9AEB-436B-816F-529C84956267}" presName="sibTrans" presStyleLbl="sibTrans2D1" presStyleIdx="1" presStyleCnt="6"/>
      <dgm:spPr/>
    </dgm:pt>
    <dgm:pt modelId="{F01FDD30-CB06-4126-A0C5-8833B3C58FD4}" type="pres">
      <dgm:prSet presAssocID="{9ECB5C36-9AEB-436B-816F-529C84956267}" presName="connectorText" presStyleLbl="sibTrans2D1" presStyleIdx="1" presStyleCnt="6"/>
      <dgm:spPr/>
    </dgm:pt>
    <dgm:pt modelId="{0F69AF32-1936-4CB5-9FA3-B877FF5A1735}" type="pres">
      <dgm:prSet presAssocID="{5B0B47D6-D2B7-4EB0-9638-D2C2C4AC6DCB}" presName="node" presStyleLbl="node1" presStyleIdx="2" presStyleCnt="6">
        <dgm:presLayoutVars>
          <dgm:bulletEnabled val="1"/>
        </dgm:presLayoutVars>
      </dgm:prSet>
      <dgm:spPr/>
    </dgm:pt>
    <dgm:pt modelId="{F719D109-CA57-4A2E-AD85-6CFA7E4409AF}" type="pres">
      <dgm:prSet presAssocID="{C7912B33-2FBD-461C-9080-4C9B87A2FFEE}" presName="sibTrans" presStyleLbl="sibTrans2D1" presStyleIdx="2" presStyleCnt="6"/>
      <dgm:spPr/>
    </dgm:pt>
    <dgm:pt modelId="{A557244A-E1F7-4D28-A4BB-18088C72B8BE}" type="pres">
      <dgm:prSet presAssocID="{C7912B33-2FBD-461C-9080-4C9B87A2FFEE}" presName="connectorText" presStyleLbl="sibTrans2D1" presStyleIdx="2" presStyleCnt="6"/>
      <dgm:spPr/>
    </dgm:pt>
    <dgm:pt modelId="{67982060-861C-49FE-85F4-6700206EF1D5}" type="pres">
      <dgm:prSet presAssocID="{AED68C61-2DA7-48D2-B840-D63947539C0A}" presName="node" presStyleLbl="node1" presStyleIdx="3" presStyleCnt="6">
        <dgm:presLayoutVars>
          <dgm:bulletEnabled val="1"/>
        </dgm:presLayoutVars>
      </dgm:prSet>
      <dgm:spPr/>
    </dgm:pt>
    <dgm:pt modelId="{6206B681-DB49-4C89-AAFE-CCA87E95998C}" type="pres">
      <dgm:prSet presAssocID="{67866D5C-F702-41B9-8E3C-08CE7767E751}" presName="sibTrans" presStyleLbl="sibTrans2D1" presStyleIdx="3" presStyleCnt="6"/>
      <dgm:spPr/>
    </dgm:pt>
    <dgm:pt modelId="{5EE5F8CD-533D-4F57-80C5-1A0E7E0E91C9}" type="pres">
      <dgm:prSet presAssocID="{67866D5C-F702-41B9-8E3C-08CE7767E751}" presName="connectorText" presStyleLbl="sibTrans2D1" presStyleIdx="3" presStyleCnt="6"/>
      <dgm:spPr/>
    </dgm:pt>
    <dgm:pt modelId="{0C50AF01-E62E-4F26-B49F-A419F5356023}" type="pres">
      <dgm:prSet presAssocID="{7A3F980E-EFD6-4DE8-A7D5-AB5CB84117EC}" presName="node" presStyleLbl="node1" presStyleIdx="4" presStyleCnt="6">
        <dgm:presLayoutVars>
          <dgm:bulletEnabled val="1"/>
        </dgm:presLayoutVars>
      </dgm:prSet>
      <dgm:spPr/>
    </dgm:pt>
    <dgm:pt modelId="{92099887-B6C8-4F4A-B5EC-C973C38BA5EC}" type="pres">
      <dgm:prSet presAssocID="{10651848-9E68-40EC-A691-42DC26A54FC5}" presName="sibTrans" presStyleLbl="sibTrans2D1" presStyleIdx="4" presStyleCnt="6"/>
      <dgm:spPr/>
    </dgm:pt>
    <dgm:pt modelId="{E8F0F26C-3DCF-40AD-8652-FFBED5AF6E5E}" type="pres">
      <dgm:prSet presAssocID="{10651848-9E68-40EC-A691-42DC26A54FC5}" presName="connectorText" presStyleLbl="sibTrans2D1" presStyleIdx="4" presStyleCnt="6"/>
      <dgm:spPr/>
    </dgm:pt>
    <dgm:pt modelId="{CCBA791E-27AC-4EE0-9EE5-6D782E650669}" type="pres">
      <dgm:prSet presAssocID="{3CE78BB9-FBE9-4772-AF7C-16AC545ED034}" presName="node" presStyleLbl="node1" presStyleIdx="5" presStyleCnt="6">
        <dgm:presLayoutVars>
          <dgm:bulletEnabled val="1"/>
        </dgm:presLayoutVars>
      </dgm:prSet>
      <dgm:spPr/>
    </dgm:pt>
    <dgm:pt modelId="{22E890DC-2124-4B79-A01C-1F8B9B82C232}" type="pres">
      <dgm:prSet presAssocID="{EF25BFA0-A3F4-4110-96C2-43CF8000DE24}" presName="sibTrans" presStyleLbl="sibTrans2D1" presStyleIdx="5" presStyleCnt="6" custLinFactNeighborX="-30411" custLinFactNeighborY="-45266"/>
      <dgm:spPr/>
    </dgm:pt>
    <dgm:pt modelId="{658E1D6D-78B6-4264-BA67-6E9BB0871505}" type="pres">
      <dgm:prSet presAssocID="{EF25BFA0-A3F4-4110-96C2-43CF8000DE24}" presName="connectorText" presStyleLbl="sibTrans2D1" presStyleIdx="5" presStyleCnt="6"/>
      <dgm:spPr/>
    </dgm:pt>
  </dgm:ptLst>
  <dgm:cxnLst>
    <dgm:cxn modelId="{B41D3303-7790-4A67-9910-A5434DBA448C}" srcId="{7C0D2575-8C5A-4D07-ACA8-948A80F93C8D}" destId="{3CE78BB9-FBE9-4772-AF7C-16AC545ED034}" srcOrd="5" destOrd="0" parTransId="{C2A9DA04-9787-4114-BD70-33A4BFDB0AFE}" sibTransId="{EF25BFA0-A3F4-4110-96C2-43CF8000DE24}"/>
    <dgm:cxn modelId="{437EED04-B9AF-4381-969B-74ACD63384EE}" type="presOf" srcId="{AED68C61-2DA7-48D2-B840-D63947539C0A}" destId="{67982060-861C-49FE-85F4-6700206EF1D5}" srcOrd="0" destOrd="0" presId="urn:microsoft.com/office/officeart/2005/8/layout/cycle7"/>
    <dgm:cxn modelId="{D7398828-58E2-4C44-85B9-BE32DE2480B9}" type="presOf" srcId="{3CE78BB9-FBE9-4772-AF7C-16AC545ED034}" destId="{CCBA791E-27AC-4EE0-9EE5-6D782E650669}" srcOrd="0" destOrd="0" presId="urn:microsoft.com/office/officeart/2005/8/layout/cycle7"/>
    <dgm:cxn modelId="{DBCE8A5C-A3EF-4901-BFAF-2BB58A874E5A}" type="presOf" srcId="{5B0B47D6-D2B7-4EB0-9638-D2C2C4AC6DCB}" destId="{0F69AF32-1936-4CB5-9FA3-B877FF5A1735}" srcOrd="0" destOrd="0" presId="urn:microsoft.com/office/officeart/2005/8/layout/cycle7"/>
    <dgm:cxn modelId="{7671944F-1FD3-4DDE-AC7F-17194953618F}" type="presOf" srcId="{9ECB5C36-9AEB-436B-816F-529C84956267}" destId="{F01FDD30-CB06-4126-A0C5-8833B3C58FD4}" srcOrd="1" destOrd="0" presId="urn:microsoft.com/office/officeart/2005/8/layout/cycle7"/>
    <dgm:cxn modelId="{9E1B7370-8732-4B65-8BB0-610A6E83DE19}" type="presOf" srcId="{419F6A29-5F51-43F1-8D19-F06653FAD950}" destId="{00809906-E9C5-4FBF-99E6-8DE6621F0978}" srcOrd="0" destOrd="0" presId="urn:microsoft.com/office/officeart/2005/8/layout/cycle7"/>
    <dgm:cxn modelId="{5BC55182-F722-4012-A86E-CB052004A8AC}" srcId="{7C0D2575-8C5A-4D07-ACA8-948A80F93C8D}" destId="{7A3F980E-EFD6-4DE8-A7D5-AB5CB84117EC}" srcOrd="4" destOrd="0" parTransId="{4B22A855-987A-46A4-8D25-824F2E3FFE99}" sibTransId="{10651848-9E68-40EC-A691-42DC26A54FC5}"/>
    <dgm:cxn modelId="{B4B27E89-D64F-480B-ACF2-A1730F68C687}" srcId="{7C0D2575-8C5A-4D07-ACA8-948A80F93C8D}" destId="{569D34BA-85DC-48FA-87FF-1979630E0418}" srcOrd="0" destOrd="0" parTransId="{62336A41-6736-4C7D-BE32-6DC4FB04AFE3}" sibTransId="{419F6A29-5F51-43F1-8D19-F06653FAD950}"/>
    <dgm:cxn modelId="{CE908C8A-32B6-44BE-B361-5344CB0105A7}" type="presOf" srcId="{EF25BFA0-A3F4-4110-96C2-43CF8000DE24}" destId="{658E1D6D-78B6-4264-BA67-6E9BB0871505}" srcOrd="1" destOrd="0" presId="urn:microsoft.com/office/officeart/2005/8/layout/cycle7"/>
    <dgm:cxn modelId="{E9137E93-4214-4EAE-98FD-B480EE078330}" srcId="{7C0D2575-8C5A-4D07-ACA8-948A80F93C8D}" destId="{29040FA5-69E7-4D88-8D73-CCD90FC9C6AA}" srcOrd="1" destOrd="0" parTransId="{98F56414-D16F-4141-B3BD-BA2CF0FE1533}" sibTransId="{9ECB5C36-9AEB-436B-816F-529C84956267}"/>
    <dgm:cxn modelId="{A67BAB93-0DDF-44EF-96A8-13E306376AE4}" type="presOf" srcId="{419F6A29-5F51-43F1-8D19-F06653FAD950}" destId="{93B06EDB-F2B6-4ADF-9077-F8C426BE75DA}" srcOrd="1" destOrd="0" presId="urn:microsoft.com/office/officeart/2005/8/layout/cycle7"/>
    <dgm:cxn modelId="{1D2C019A-D08B-49C4-9DDF-743773EA65A6}" type="presOf" srcId="{7C0D2575-8C5A-4D07-ACA8-948A80F93C8D}" destId="{32A6B80A-658E-4559-9C8D-E2818AA520D2}" srcOrd="0" destOrd="0" presId="urn:microsoft.com/office/officeart/2005/8/layout/cycle7"/>
    <dgm:cxn modelId="{FA9BF89B-366F-417A-A607-31DFE90CEB18}" type="presOf" srcId="{C7912B33-2FBD-461C-9080-4C9B87A2FFEE}" destId="{A557244A-E1F7-4D28-A4BB-18088C72B8BE}" srcOrd="1" destOrd="0" presId="urn:microsoft.com/office/officeart/2005/8/layout/cycle7"/>
    <dgm:cxn modelId="{77CB41A3-48F5-48D0-B962-BC80BFAC1D1F}" type="presOf" srcId="{67866D5C-F702-41B9-8E3C-08CE7767E751}" destId="{6206B681-DB49-4C89-AAFE-CCA87E95998C}" srcOrd="0" destOrd="0" presId="urn:microsoft.com/office/officeart/2005/8/layout/cycle7"/>
    <dgm:cxn modelId="{F3A7DCA8-79CF-4987-A93E-C2D2B385AF8B}" type="presOf" srcId="{10651848-9E68-40EC-A691-42DC26A54FC5}" destId="{E8F0F26C-3DCF-40AD-8652-FFBED5AF6E5E}" srcOrd="1" destOrd="0" presId="urn:microsoft.com/office/officeart/2005/8/layout/cycle7"/>
    <dgm:cxn modelId="{E90F8AB5-E51C-42CA-87EC-6466DD3A214D}" type="presOf" srcId="{C7912B33-2FBD-461C-9080-4C9B87A2FFEE}" destId="{F719D109-CA57-4A2E-AD85-6CFA7E4409AF}" srcOrd="0" destOrd="0" presId="urn:microsoft.com/office/officeart/2005/8/layout/cycle7"/>
    <dgm:cxn modelId="{C27A4FB8-B14C-44A1-AE29-2DD97DC4D67C}" type="presOf" srcId="{569D34BA-85DC-48FA-87FF-1979630E0418}" destId="{E33EDE38-AEDB-4A30-A126-1F3C644071A5}" srcOrd="0" destOrd="0" presId="urn:microsoft.com/office/officeart/2005/8/layout/cycle7"/>
    <dgm:cxn modelId="{8CD4BFBA-EE23-467A-871C-BD69EF29DB62}" type="presOf" srcId="{EF25BFA0-A3F4-4110-96C2-43CF8000DE24}" destId="{22E890DC-2124-4B79-A01C-1F8B9B82C232}" srcOrd="0" destOrd="0" presId="urn:microsoft.com/office/officeart/2005/8/layout/cycle7"/>
    <dgm:cxn modelId="{04DFE1BC-F613-4005-BB50-5325DF2967FB}" type="presOf" srcId="{9ECB5C36-9AEB-436B-816F-529C84956267}" destId="{2C6BCED8-1953-4D41-9B74-595A5940BC3C}" srcOrd="0" destOrd="0" presId="urn:microsoft.com/office/officeart/2005/8/layout/cycle7"/>
    <dgm:cxn modelId="{10D17EC3-78C2-423E-97E1-55AC18DDF5BD}" type="presOf" srcId="{7A3F980E-EFD6-4DE8-A7D5-AB5CB84117EC}" destId="{0C50AF01-E62E-4F26-B49F-A419F5356023}" srcOrd="0" destOrd="0" presId="urn:microsoft.com/office/officeart/2005/8/layout/cycle7"/>
    <dgm:cxn modelId="{447622C7-DE5F-4021-832C-E70AE4156241}" srcId="{7C0D2575-8C5A-4D07-ACA8-948A80F93C8D}" destId="{AED68C61-2DA7-48D2-B840-D63947539C0A}" srcOrd="3" destOrd="0" parTransId="{606CB089-A46D-4E3F-99B2-89451DD688E5}" sibTransId="{67866D5C-F702-41B9-8E3C-08CE7767E751}"/>
    <dgm:cxn modelId="{DC94B6C7-20CE-4B1A-B53B-3E5AD798ECED}" type="presOf" srcId="{67866D5C-F702-41B9-8E3C-08CE7767E751}" destId="{5EE5F8CD-533D-4F57-80C5-1A0E7E0E91C9}" srcOrd="1" destOrd="0" presId="urn:microsoft.com/office/officeart/2005/8/layout/cycle7"/>
    <dgm:cxn modelId="{28CD6DD2-1CC6-4764-990D-AC8BC9F1B8AD}" type="presOf" srcId="{29040FA5-69E7-4D88-8D73-CCD90FC9C6AA}" destId="{EB5418ED-B4D5-4D8D-8D5B-D3B78E048226}" srcOrd="0" destOrd="0" presId="urn:microsoft.com/office/officeart/2005/8/layout/cycle7"/>
    <dgm:cxn modelId="{9F8BADDF-F85F-4CDF-A57C-E47BE5C1483F}" srcId="{7C0D2575-8C5A-4D07-ACA8-948A80F93C8D}" destId="{5B0B47D6-D2B7-4EB0-9638-D2C2C4AC6DCB}" srcOrd="2" destOrd="0" parTransId="{993F9CBE-947E-497C-A13D-5508C4000EB9}" sibTransId="{C7912B33-2FBD-461C-9080-4C9B87A2FFEE}"/>
    <dgm:cxn modelId="{D7F879F1-CB4D-4111-8F2A-FBD95AF6928E}" type="presOf" srcId="{10651848-9E68-40EC-A691-42DC26A54FC5}" destId="{92099887-B6C8-4F4A-B5EC-C973C38BA5EC}" srcOrd="0" destOrd="0" presId="urn:microsoft.com/office/officeart/2005/8/layout/cycle7"/>
    <dgm:cxn modelId="{E7AC426E-1CE8-4E4F-93CC-1F1CDCB785A3}" type="presParOf" srcId="{32A6B80A-658E-4559-9C8D-E2818AA520D2}" destId="{E33EDE38-AEDB-4A30-A126-1F3C644071A5}" srcOrd="0" destOrd="0" presId="urn:microsoft.com/office/officeart/2005/8/layout/cycle7"/>
    <dgm:cxn modelId="{01F883AB-310A-4B87-B448-0C057BABAC10}" type="presParOf" srcId="{32A6B80A-658E-4559-9C8D-E2818AA520D2}" destId="{00809906-E9C5-4FBF-99E6-8DE6621F0978}" srcOrd="1" destOrd="0" presId="urn:microsoft.com/office/officeart/2005/8/layout/cycle7"/>
    <dgm:cxn modelId="{CDBA25B1-37A1-49DC-BD4B-F7B532FABDCF}" type="presParOf" srcId="{00809906-E9C5-4FBF-99E6-8DE6621F0978}" destId="{93B06EDB-F2B6-4ADF-9077-F8C426BE75DA}" srcOrd="0" destOrd="0" presId="urn:microsoft.com/office/officeart/2005/8/layout/cycle7"/>
    <dgm:cxn modelId="{BF6936CA-A197-4205-B03C-DA92AFD9095E}" type="presParOf" srcId="{32A6B80A-658E-4559-9C8D-E2818AA520D2}" destId="{EB5418ED-B4D5-4D8D-8D5B-D3B78E048226}" srcOrd="2" destOrd="0" presId="urn:microsoft.com/office/officeart/2005/8/layout/cycle7"/>
    <dgm:cxn modelId="{1364C8E2-1289-4EBF-B247-F94A46719187}" type="presParOf" srcId="{32A6B80A-658E-4559-9C8D-E2818AA520D2}" destId="{2C6BCED8-1953-4D41-9B74-595A5940BC3C}" srcOrd="3" destOrd="0" presId="urn:microsoft.com/office/officeart/2005/8/layout/cycle7"/>
    <dgm:cxn modelId="{84ACBB69-1386-4476-BD64-402704ACCB67}" type="presParOf" srcId="{2C6BCED8-1953-4D41-9B74-595A5940BC3C}" destId="{F01FDD30-CB06-4126-A0C5-8833B3C58FD4}" srcOrd="0" destOrd="0" presId="urn:microsoft.com/office/officeart/2005/8/layout/cycle7"/>
    <dgm:cxn modelId="{693CC775-CE9A-4A7F-A3C3-E0F99654CA20}" type="presParOf" srcId="{32A6B80A-658E-4559-9C8D-E2818AA520D2}" destId="{0F69AF32-1936-4CB5-9FA3-B877FF5A1735}" srcOrd="4" destOrd="0" presId="urn:microsoft.com/office/officeart/2005/8/layout/cycle7"/>
    <dgm:cxn modelId="{178FFAC3-381B-4316-BC9D-91CAE1EC578F}" type="presParOf" srcId="{32A6B80A-658E-4559-9C8D-E2818AA520D2}" destId="{F719D109-CA57-4A2E-AD85-6CFA7E4409AF}" srcOrd="5" destOrd="0" presId="urn:microsoft.com/office/officeart/2005/8/layout/cycle7"/>
    <dgm:cxn modelId="{2BC0B39E-5C20-407C-8C0C-4D737EAF4CA8}" type="presParOf" srcId="{F719D109-CA57-4A2E-AD85-6CFA7E4409AF}" destId="{A557244A-E1F7-4D28-A4BB-18088C72B8BE}" srcOrd="0" destOrd="0" presId="urn:microsoft.com/office/officeart/2005/8/layout/cycle7"/>
    <dgm:cxn modelId="{DB674A6B-38AC-4723-BA1E-F315925FCE01}" type="presParOf" srcId="{32A6B80A-658E-4559-9C8D-E2818AA520D2}" destId="{67982060-861C-49FE-85F4-6700206EF1D5}" srcOrd="6" destOrd="0" presId="urn:microsoft.com/office/officeart/2005/8/layout/cycle7"/>
    <dgm:cxn modelId="{AFE8A1FD-6473-4667-B071-26170DD49D6C}" type="presParOf" srcId="{32A6B80A-658E-4559-9C8D-E2818AA520D2}" destId="{6206B681-DB49-4C89-AAFE-CCA87E95998C}" srcOrd="7" destOrd="0" presId="urn:microsoft.com/office/officeart/2005/8/layout/cycle7"/>
    <dgm:cxn modelId="{7BD11C63-8941-48CA-A677-1CC528BFA5B7}" type="presParOf" srcId="{6206B681-DB49-4C89-AAFE-CCA87E95998C}" destId="{5EE5F8CD-533D-4F57-80C5-1A0E7E0E91C9}" srcOrd="0" destOrd="0" presId="urn:microsoft.com/office/officeart/2005/8/layout/cycle7"/>
    <dgm:cxn modelId="{8DF0CBED-5B1B-4085-8AA2-9000458331EF}" type="presParOf" srcId="{32A6B80A-658E-4559-9C8D-E2818AA520D2}" destId="{0C50AF01-E62E-4F26-B49F-A419F5356023}" srcOrd="8" destOrd="0" presId="urn:microsoft.com/office/officeart/2005/8/layout/cycle7"/>
    <dgm:cxn modelId="{C12AF7F7-21EC-41A8-95EB-1F23DA3A3CD8}" type="presParOf" srcId="{32A6B80A-658E-4559-9C8D-E2818AA520D2}" destId="{92099887-B6C8-4F4A-B5EC-C973C38BA5EC}" srcOrd="9" destOrd="0" presId="urn:microsoft.com/office/officeart/2005/8/layout/cycle7"/>
    <dgm:cxn modelId="{A153395E-9123-47F2-A4B1-87F727639B4A}" type="presParOf" srcId="{92099887-B6C8-4F4A-B5EC-C973C38BA5EC}" destId="{E8F0F26C-3DCF-40AD-8652-FFBED5AF6E5E}" srcOrd="0" destOrd="0" presId="urn:microsoft.com/office/officeart/2005/8/layout/cycle7"/>
    <dgm:cxn modelId="{1FCB6A14-F050-4D0B-8F86-E50A43F828A0}" type="presParOf" srcId="{32A6B80A-658E-4559-9C8D-E2818AA520D2}" destId="{CCBA791E-27AC-4EE0-9EE5-6D782E650669}" srcOrd="10" destOrd="0" presId="urn:microsoft.com/office/officeart/2005/8/layout/cycle7"/>
    <dgm:cxn modelId="{02839F58-642B-4B20-9CF7-1F645EB71C4E}" type="presParOf" srcId="{32A6B80A-658E-4559-9C8D-E2818AA520D2}" destId="{22E890DC-2124-4B79-A01C-1F8B9B82C232}" srcOrd="11" destOrd="0" presId="urn:microsoft.com/office/officeart/2005/8/layout/cycle7"/>
    <dgm:cxn modelId="{29A0DC28-8E58-45BE-AA11-1E35D9F90768}" type="presParOf" srcId="{22E890DC-2124-4B79-A01C-1F8B9B82C232}" destId="{658E1D6D-78B6-4264-BA67-6E9BB0871505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3EDE38-AEDB-4A30-A126-1F3C644071A5}">
      <dsp:nvSpPr>
        <dsp:cNvPr id="0" name=""/>
        <dsp:cNvSpPr/>
      </dsp:nvSpPr>
      <dsp:spPr>
        <a:xfrm>
          <a:off x="4117689" y="470"/>
          <a:ext cx="1697516" cy="8487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Nutrition</a:t>
          </a:r>
        </a:p>
      </dsp:txBody>
      <dsp:txXfrm>
        <a:off x="4142548" y="25329"/>
        <a:ext cx="1647798" cy="799040"/>
      </dsp:txXfrm>
    </dsp:sp>
    <dsp:sp modelId="{00809906-E9C5-4FBF-99E6-8DE6621F0978}">
      <dsp:nvSpPr>
        <dsp:cNvPr id="0" name=""/>
        <dsp:cNvSpPr/>
      </dsp:nvSpPr>
      <dsp:spPr>
        <a:xfrm rot="1800000">
          <a:off x="5737988" y="977063"/>
          <a:ext cx="884376" cy="29706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kern="1200"/>
        </a:p>
      </dsp:txBody>
      <dsp:txXfrm>
        <a:off x="5827108" y="1036476"/>
        <a:ext cx="706137" cy="178239"/>
      </dsp:txXfrm>
    </dsp:sp>
    <dsp:sp modelId="{EB5418ED-B4D5-4D8D-8D5B-D3B78E048226}">
      <dsp:nvSpPr>
        <dsp:cNvPr id="0" name=""/>
        <dsp:cNvSpPr/>
      </dsp:nvSpPr>
      <dsp:spPr>
        <a:xfrm>
          <a:off x="6545147" y="1401964"/>
          <a:ext cx="1697516" cy="8487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291073"/>
                <a:satOff val="-16786"/>
                <a:lumOff val="17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91073"/>
                <a:satOff val="-16786"/>
                <a:lumOff val="17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91073"/>
                <a:satOff val="-16786"/>
                <a:lumOff val="17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Travail</a:t>
          </a:r>
        </a:p>
      </dsp:txBody>
      <dsp:txXfrm>
        <a:off x="6570006" y="1426823"/>
        <a:ext cx="1647798" cy="799040"/>
      </dsp:txXfrm>
    </dsp:sp>
    <dsp:sp modelId="{2C6BCED8-1953-4D41-9B74-595A5940BC3C}">
      <dsp:nvSpPr>
        <dsp:cNvPr id="0" name=""/>
        <dsp:cNvSpPr/>
      </dsp:nvSpPr>
      <dsp:spPr>
        <a:xfrm rot="5400000">
          <a:off x="6951717" y="3079304"/>
          <a:ext cx="884376" cy="29706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kern="1200"/>
        </a:p>
      </dsp:txBody>
      <dsp:txXfrm>
        <a:off x="7040837" y="3138718"/>
        <a:ext cx="706137" cy="178239"/>
      </dsp:txXfrm>
    </dsp:sp>
    <dsp:sp modelId="{0F69AF32-1936-4CB5-9FA3-B877FF5A1735}">
      <dsp:nvSpPr>
        <dsp:cNvPr id="0" name=""/>
        <dsp:cNvSpPr/>
      </dsp:nvSpPr>
      <dsp:spPr>
        <a:xfrm>
          <a:off x="6545147" y="4204951"/>
          <a:ext cx="1697516" cy="8487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582145"/>
                <a:satOff val="-33571"/>
                <a:lumOff val="345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82145"/>
                <a:satOff val="-33571"/>
                <a:lumOff val="345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82145"/>
                <a:satOff val="-33571"/>
                <a:lumOff val="345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Médical</a:t>
          </a:r>
        </a:p>
      </dsp:txBody>
      <dsp:txXfrm>
        <a:off x="6570006" y="4229810"/>
        <a:ext cx="1647798" cy="799040"/>
      </dsp:txXfrm>
    </dsp:sp>
    <dsp:sp modelId="{F719D109-CA57-4A2E-AD85-6CFA7E4409AF}">
      <dsp:nvSpPr>
        <dsp:cNvPr id="0" name=""/>
        <dsp:cNvSpPr/>
      </dsp:nvSpPr>
      <dsp:spPr>
        <a:xfrm rot="9000000">
          <a:off x="5737988" y="5181544"/>
          <a:ext cx="884376" cy="29706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kern="1200"/>
        </a:p>
      </dsp:txBody>
      <dsp:txXfrm rot="10800000">
        <a:off x="5827107" y="5240957"/>
        <a:ext cx="706137" cy="178239"/>
      </dsp:txXfrm>
    </dsp:sp>
    <dsp:sp modelId="{67982060-861C-49FE-85F4-6700206EF1D5}">
      <dsp:nvSpPr>
        <dsp:cNvPr id="0" name=""/>
        <dsp:cNvSpPr/>
      </dsp:nvSpPr>
      <dsp:spPr>
        <a:xfrm>
          <a:off x="4117689" y="5606445"/>
          <a:ext cx="1697516" cy="8487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873218"/>
                <a:satOff val="-50357"/>
                <a:lumOff val="5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73218"/>
                <a:satOff val="-50357"/>
                <a:lumOff val="5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73218"/>
                <a:satOff val="-50357"/>
                <a:lumOff val="5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Récupération</a:t>
          </a:r>
        </a:p>
      </dsp:txBody>
      <dsp:txXfrm>
        <a:off x="4142548" y="5631304"/>
        <a:ext cx="1647798" cy="799040"/>
      </dsp:txXfrm>
    </dsp:sp>
    <dsp:sp modelId="{6206B681-DB49-4C89-AAFE-CCA87E95998C}">
      <dsp:nvSpPr>
        <dsp:cNvPr id="0" name=""/>
        <dsp:cNvSpPr/>
      </dsp:nvSpPr>
      <dsp:spPr>
        <a:xfrm rot="12600000">
          <a:off x="3310529" y="5181544"/>
          <a:ext cx="884376" cy="29706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kern="1200"/>
        </a:p>
      </dsp:txBody>
      <dsp:txXfrm rot="10800000">
        <a:off x="3399648" y="5240957"/>
        <a:ext cx="706137" cy="178239"/>
      </dsp:txXfrm>
    </dsp:sp>
    <dsp:sp modelId="{0C50AF01-E62E-4F26-B49F-A419F5356023}">
      <dsp:nvSpPr>
        <dsp:cNvPr id="0" name=""/>
        <dsp:cNvSpPr/>
      </dsp:nvSpPr>
      <dsp:spPr>
        <a:xfrm>
          <a:off x="1690231" y="4204951"/>
          <a:ext cx="1697516" cy="8487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164290"/>
                <a:satOff val="-67142"/>
                <a:lumOff val="6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164290"/>
                <a:satOff val="-67142"/>
                <a:lumOff val="6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164290"/>
                <a:satOff val="-67142"/>
                <a:lumOff val="6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Sommeil</a:t>
          </a:r>
        </a:p>
      </dsp:txBody>
      <dsp:txXfrm>
        <a:off x="1715090" y="4229810"/>
        <a:ext cx="1647798" cy="799040"/>
      </dsp:txXfrm>
    </dsp:sp>
    <dsp:sp modelId="{92099887-B6C8-4F4A-B5EC-C973C38BA5EC}">
      <dsp:nvSpPr>
        <dsp:cNvPr id="0" name=""/>
        <dsp:cNvSpPr/>
      </dsp:nvSpPr>
      <dsp:spPr>
        <a:xfrm rot="16200000">
          <a:off x="2096800" y="3079304"/>
          <a:ext cx="884376" cy="29706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kern="1200"/>
        </a:p>
      </dsp:txBody>
      <dsp:txXfrm>
        <a:off x="2185920" y="3138717"/>
        <a:ext cx="706137" cy="178239"/>
      </dsp:txXfrm>
    </dsp:sp>
    <dsp:sp modelId="{CCBA791E-27AC-4EE0-9EE5-6D782E650669}">
      <dsp:nvSpPr>
        <dsp:cNvPr id="0" name=""/>
        <dsp:cNvSpPr/>
      </dsp:nvSpPr>
      <dsp:spPr>
        <a:xfrm>
          <a:off x="1690231" y="1401964"/>
          <a:ext cx="1697516" cy="8487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Hydratation</a:t>
          </a:r>
        </a:p>
      </dsp:txBody>
      <dsp:txXfrm>
        <a:off x="1715090" y="1426823"/>
        <a:ext cx="1647798" cy="799040"/>
      </dsp:txXfrm>
    </dsp:sp>
    <dsp:sp modelId="{22E890DC-2124-4B79-A01C-1F8B9B82C232}">
      <dsp:nvSpPr>
        <dsp:cNvPr id="0" name=""/>
        <dsp:cNvSpPr/>
      </dsp:nvSpPr>
      <dsp:spPr>
        <a:xfrm rot="19800000">
          <a:off x="3041582" y="842594"/>
          <a:ext cx="884376" cy="29706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kern="1200"/>
        </a:p>
      </dsp:txBody>
      <dsp:txXfrm>
        <a:off x="3130702" y="902007"/>
        <a:ext cx="706137" cy="1782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E7946-E651-4BF2-B95C-28D67D633419}" type="datetimeFigureOut">
              <a:rPr lang="fr-FR" smtClean="0"/>
              <a:t>17/11/2020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2ED6-B7B1-47CE-B58D-703B6E298B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0833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E7946-E651-4BF2-B95C-28D67D633419}" type="datetimeFigureOut">
              <a:rPr lang="fr-FR" smtClean="0"/>
              <a:t>17/11/2020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2ED6-B7B1-47CE-B58D-703B6E298B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0397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E7946-E651-4BF2-B95C-28D67D633419}" type="datetimeFigureOut">
              <a:rPr lang="fr-FR" smtClean="0"/>
              <a:t>17/11/2020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2ED6-B7B1-47CE-B58D-703B6E298B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158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6CA005E3-A5E8-4BE0-A278-98C4495953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691813" cy="7559675"/>
          </a:xfrm>
          <a:prstGeom prst="rect">
            <a:avLst/>
          </a:prstGeom>
        </p:spPr>
      </p:pic>
      <p:sp>
        <p:nvSpPr>
          <p:cNvPr id="5" name="Triangle">
            <a:extLst>
              <a:ext uri="{FF2B5EF4-FFF2-40B4-BE49-F238E27FC236}">
                <a16:creationId xmlns:a16="http://schemas.microsoft.com/office/drawing/2014/main" id="{1960D67C-75BE-4430-875D-7605781B7854}"/>
              </a:ext>
            </a:extLst>
          </p:cNvPr>
          <p:cNvSpPr/>
          <p:nvPr userDrawn="1"/>
        </p:nvSpPr>
        <p:spPr>
          <a:xfrm>
            <a:off x="6773430" y="2914205"/>
            <a:ext cx="3918384" cy="46454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2600"/>
          </a:solidFill>
          <a:ln w="12700">
            <a:miter lim="400000"/>
          </a:ln>
        </p:spPr>
        <p:txBody>
          <a:bodyPr lIns="15660" tIns="15660" rIns="15660" bIns="1566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sz="1109"/>
          </a:p>
        </p:txBody>
      </p:sp>
      <p:sp>
        <p:nvSpPr>
          <p:cNvPr id="6" name="Triangle">
            <a:extLst>
              <a:ext uri="{FF2B5EF4-FFF2-40B4-BE49-F238E27FC236}">
                <a16:creationId xmlns:a16="http://schemas.microsoft.com/office/drawing/2014/main" id="{0B8E8543-7B0C-4CEC-904D-41E1BD6D2C06}"/>
              </a:ext>
            </a:extLst>
          </p:cNvPr>
          <p:cNvSpPr/>
          <p:nvPr userDrawn="1"/>
        </p:nvSpPr>
        <p:spPr>
          <a:xfrm>
            <a:off x="6773430" y="5799461"/>
            <a:ext cx="3918384" cy="17602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EC33A"/>
          </a:solidFill>
          <a:ln w="12700">
            <a:miter lim="400000"/>
          </a:ln>
        </p:spPr>
        <p:txBody>
          <a:bodyPr lIns="15660" tIns="15660" rIns="15660" bIns="1566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sz="1109"/>
          </a:p>
        </p:txBody>
      </p:sp>
      <p:sp>
        <p:nvSpPr>
          <p:cNvPr id="8" name="Ligne">
            <a:extLst>
              <a:ext uri="{FF2B5EF4-FFF2-40B4-BE49-F238E27FC236}">
                <a16:creationId xmlns:a16="http://schemas.microsoft.com/office/drawing/2014/main" id="{A299FF1C-8A3D-46C1-A5FD-2DD4A3C6B38C}"/>
              </a:ext>
            </a:extLst>
          </p:cNvPr>
          <p:cNvSpPr/>
          <p:nvPr userDrawn="1"/>
        </p:nvSpPr>
        <p:spPr>
          <a:xfrm flipH="1" flipV="1">
            <a:off x="817550" y="0"/>
            <a:ext cx="43174" cy="7559675"/>
          </a:xfrm>
          <a:prstGeom prst="line">
            <a:avLst/>
          </a:prstGeom>
          <a:ln w="165100">
            <a:solidFill>
              <a:srgbClr val="FF2600"/>
            </a:solidFill>
            <a:miter lim="400000"/>
          </a:ln>
        </p:spPr>
        <p:txBody>
          <a:bodyPr lIns="20880" tIns="20880" rIns="20880" bIns="20880" anchor="ctr"/>
          <a:lstStyle/>
          <a:p>
            <a:endParaRPr sz="1480"/>
          </a:p>
        </p:txBody>
      </p:sp>
      <p:sp>
        <p:nvSpPr>
          <p:cNvPr id="9" name="Ligne">
            <a:extLst>
              <a:ext uri="{FF2B5EF4-FFF2-40B4-BE49-F238E27FC236}">
                <a16:creationId xmlns:a16="http://schemas.microsoft.com/office/drawing/2014/main" id="{C4C9238F-ED5D-41B0-8214-2507E5B3E772}"/>
              </a:ext>
            </a:extLst>
          </p:cNvPr>
          <p:cNvSpPr/>
          <p:nvPr userDrawn="1"/>
        </p:nvSpPr>
        <p:spPr>
          <a:xfrm flipH="1" flipV="1">
            <a:off x="1015932" y="0"/>
            <a:ext cx="28190" cy="7559676"/>
          </a:xfrm>
          <a:prstGeom prst="line">
            <a:avLst/>
          </a:prstGeom>
          <a:ln w="165100">
            <a:solidFill>
              <a:srgbClr val="FED643"/>
            </a:solidFill>
            <a:miter lim="400000"/>
          </a:ln>
        </p:spPr>
        <p:txBody>
          <a:bodyPr lIns="20880" tIns="20880" rIns="20880" bIns="20880" anchor="ctr"/>
          <a:lstStyle/>
          <a:p>
            <a:endParaRPr sz="148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2AD9DE1-CEB3-4B75-A822-E6D002866B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48" y="525893"/>
            <a:ext cx="1156975" cy="1483766"/>
          </a:xfrm>
          <a:prstGeom prst="rect">
            <a:avLst/>
          </a:prstGeom>
        </p:spPr>
      </p:pic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-1840515" y="4338393"/>
            <a:ext cx="478372" cy="35879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4570655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90B7A1D1-BEDF-468F-814F-616E606852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0691813" cy="7559676"/>
          </a:xfrm>
          <a:prstGeom prst="rect">
            <a:avLst/>
          </a:prstGeom>
        </p:spPr>
      </p:pic>
      <p:sp>
        <p:nvSpPr>
          <p:cNvPr id="6" name="Ligne">
            <a:extLst>
              <a:ext uri="{FF2B5EF4-FFF2-40B4-BE49-F238E27FC236}">
                <a16:creationId xmlns:a16="http://schemas.microsoft.com/office/drawing/2014/main" id="{AB33044C-E012-4EE0-AE01-B78172FBEB7E}"/>
              </a:ext>
            </a:extLst>
          </p:cNvPr>
          <p:cNvSpPr/>
          <p:nvPr userDrawn="1"/>
        </p:nvSpPr>
        <p:spPr>
          <a:xfrm flipH="1" flipV="1">
            <a:off x="817549" y="0"/>
            <a:ext cx="43174" cy="7559675"/>
          </a:xfrm>
          <a:prstGeom prst="line">
            <a:avLst/>
          </a:prstGeom>
          <a:ln w="165100">
            <a:solidFill>
              <a:srgbClr val="FF2600"/>
            </a:solidFill>
            <a:miter lim="400000"/>
          </a:ln>
        </p:spPr>
        <p:txBody>
          <a:bodyPr lIns="52499" tIns="52499" rIns="52499" bIns="52499" anchor="ctr"/>
          <a:lstStyle/>
          <a:p>
            <a:endParaRPr sz="3721"/>
          </a:p>
        </p:txBody>
      </p:sp>
      <p:sp>
        <p:nvSpPr>
          <p:cNvPr id="7" name="Ligne">
            <a:extLst>
              <a:ext uri="{FF2B5EF4-FFF2-40B4-BE49-F238E27FC236}">
                <a16:creationId xmlns:a16="http://schemas.microsoft.com/office/drawing/2014/main" id="{1B02C873-977E-4565-B633-9651013FDF47}"/>
              </a:ext>
            </a:extLst>
          </p:cNvPr>
          <p:cNvSpPr/>
          <p:nvPr userDrawn="1"/>
        </p:nvSpPr>
        <p:spPr>
          <a:xfrm flipH="1" flipV="1">
            <a:off x="1015932" y="-2"/>
            <a:ext cx="28191" cy="7559676"/>
          </a:xfrm>
          <a:prstGeom prst="line">
            <a:avLst/>
          </a:prstGeom>
          <a:ln w="165100">
            <a:solidFill>
              <a:srgbClr val="FED643"/>
            </a:solidFill>
            <a:miter lim="400000"/>
          </a:ln>
        </p:spPr>
        <p:txBody>
          <a:bodyPr lIns="52499" tIns="52499" rIns="52499" bIns="52499" anchor="ctr"/>
          <a:lstStyle/>
          <a:p>
            <a:endParaRPr sz="3721"/>
          </a:p>
        </p:txBody>
      </p:sp>
      <p:sp>
        <p:nvSpPr>
          <p:cNvPr id="14" name="Triangle">
            <a:extLst>
              <a:ext uri="{FF2B5EF4-FFF2-40B4-BE49-F238E27FC236}">
                <a16:creationId xmlns:a16="http://schemas.microsoft.com/office/drawing/2014/main" id="{4B2EBE41-A295-43C2-91EF-6D0EC2B47EF2}"/>
              </a:ext>
            </a:extLst>
          </p:cNvPr>
          <p:cNvSpPr/>
          <p:nvPr userDrawn="1"/>
        </p:nvSpPr>
        <p:spPr>
          <a:xfrm>
            <a:off x="7555039" y="6001966"/>
            <a:ext cx="3136774" cy="15577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2600"/>
          </a:solidFill>
          <a:ln w="12700">
            <a:miter lim="400000"/>
          </a:ln>
        </p:spPr>
        <p:txBody>
          <a:bodyPr lIns="39374" tIns="39374" rIns="39374" bIns="39374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sz="2790"/>
          </a:p>
        </p:txBody>
      </p:sp>
      <p:sp>
        <p:nvSpPr>
          <p:cNvPr id="15" name="Triangle">
            <a:extLst>
              <a:ext uri="{FF2B5EF4-FFF2-40B4-BE49-F238E27FC236}">
                <a16:creationId xmlns:a16="http://schemas.microsoft.com/office/drawing/2014/main" id="{E7987A55-4F4B-4DB2-843B-2B9FF1915A35}"/>
              </a:ext>
            </a:extLst>
          </p:cNvPr>
          <p:cNvSpPr/>
          <p:nvPr userDrawn="1"/>
        </p:nvSpPr>
        <p:spPr>
          <a:xfrm>
            <a:off x="7555039" y="6877455"/>
            <a:ext cx="3136774" cy="6822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EC33A"/>
          </a:solidFill>
          <a:ln w="12700">
            <a:miter lim="400000"/>
          </a:ln>
        </p:spPr>
        <p:txBody>
          <a:bodyPr lIns="39374" tIns="39374" rIns="39374" bIns="39374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sz="279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1F237B3-56E1-44AC-94A8-680271F958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47" y="525893"/>
            <a:ext cx="1156975" cy="1483765"/>
          </a:xfrm>
          <a:prstGeom prst="rect">
            <a:avLst/>
          </a:prstGeom>
        </p:spPr>
      </p:pic>
      <p:sp>
        <p:nvSpPr>
          <p:cNvPr id="10" name="Numéro de diapositive">
            <a:extLst>
              <a:ext uri="{FF2B5EF4-FFF2-40B4-BE49-F238E27FC236}">
                <a16:creationId xmlns:a16="http://schemas.microsoft.com/office/drawing/2014/main" id="{BF756997-7947-406A-8213-67B262F7E38F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0051860" y="7021488"/>
            <a:ext cx="478372" cy="35879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75920272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90B7A1D1-BEDF-468F-814F-616E606852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0691813" cy="7559676"/>
          </a:xfrm>
          <a:prstGeom prst="rect">
            <a:avLst/>
          </a:prstGeom>
        </p:spPr>
      </p:pic>
      <p:sp>
        <p:nvSpPr>
          <p:cNvPr id="14" name="Triangle">
            <a:extLst>
              <a:ext uri="{FF2B5EF4-FFF2-40B4-BE49-F238E27FC236}">
                <a16:creationId xmlns:a16="http://schemas.microsoft.com/office/drawing/2014/main" id="{4B2EBE41-A295-43C2-91EF-6D0EC2B47EF2}"/>
              </a:ext>
            </a:extLst>
          </p:cNvPr>
          <p:cNvSpPr/>
          <p:nvPr userDrawn="1"/>
        </p:nvSpPr>
        <p:spPr>
          <a:xfrm rot="10800000">
            <a:off x="0" y="-1"/>
            <a:ext cx="3136774" cy="13126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2600"/>
          </a:solidFill>
          <a:ln w="12700">
            <a:miter lim="400000"/>
          </a:ln>
        </p:spPr>
        <p:txBody>
          <a:bodyPr lIns="39374" tIns="39374" rIns="39374" bIns="39374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sz="2790"/>
          </a:p>
        </p:txBody>
      </p:sp>
      <p:sp>
        <p:nvSpPr>
          <p:cNvPr id="15" name="Triangle">
            <a:extLst>
              <a:ext uri="{FF2B5EF4-FFF2-40B4-BE49-F238E27FC236}">
                <a16:creationId xmlns:a16="http://schemas.microsoft.com/office/drawing/2014/main" id="{E7987A55-4F4B-4DB2-843B-2B9FF1915A35}"/>
              </a:ext>
            </a:extLst>
          </p:cNvPr>
          <p:cNvSpPr/>
          <p:nvPr userDrawn="1"/>
        </p:nvSpPr>
        <p:spPr>
          <a:xfrm flipH="1" flipV="1">
            <a:off x="-2" y="-3"/>
            <a:ext cx="3136776" cy="6712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EC33A"/>
          </a:solidFill>
          <a:ln w="12700">
            <a:miter lim="400000"/>
          </a:ln>
        </p:spPr>
        <p:txBody>
          <a:bodyPr lIns="39374" tIns="39374" rIns="39374" bIns="39374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sz="279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1F237B3-56E1-44AC-94A8-680271F958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17" y="68694"/>
            <a:ext cx="664840" cy="852625"/>
          </a:xfrm>
          <a:prstGeom prst="rect">
            <a:avLst/>
          </a:prstGeom>
        </p:spPr>
      </p:pic>
      <p:sp>
        <p:nvSpPr>
          <p:cNvPr id="10" name="Numéro de diapositive">
            <a:extLst>
              <a:ext uri="{FF2B5EF4-FFF2-40B4-BE49-F238E27FC236}">
                <a16:creationId xmlns:a16="http://schemas.microsoft.com/office/drawing/2014/main" id="{BF756997-7947-406A-8213-67B262F7E38F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0051860" y="7021488"/>
            <a:ext cx="478372" cy="35879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4898678-3BDE-4BA3-8D89-7A2478DBA98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61581" y="1206232"/>
            <a:ext cx="10368651" cy="617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738720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90B7A1D1-BEDF-468F-814F-616E606852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0691813" cy="7559676"/>
          </a:xfrm>
          <a:prstGeom prst="rect">
            <a:avLst/>
          </a:prstGeom>
        </p:spPr>
      </p:pic>
      <p:sp>
        <p:nvSpPr>
          <p:cNvPr id="14" name="Triangle">
            <a:extLst>
              <a:ext uri="{FF2B5EF4-FFF2-40B4-BE49-F238E27FC236}">
                <a16:creationId xmlns:a16="http://schemas.microsoft.com/office/drawing/2014/main" id="{4B2EBE41-A295-43C2-91EF-6D0EC2B47EF2}"/>
              </a:ext>
            </a:extLst>
          </p:cNvPr>
          <p:cNvSpPr/>
          <p:nvPr userDrawn="1"/>
        </p:nvSpPr>
        <p:spPr>
          <a:xfrm rot="10800000">
            <a:off x="0" y="-1"/>
            <a:ext cx="3136774" cy="13126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2600"/>
          </a:solidFill>
          <a:ln w="12700">
            <a:miter lim="400000"/>
          </a:ln>
        </p:spPr>
        <p:txBody>
          <a:bodyPr lIns="39374" tIns="39374" rIns="39374" bIns="39374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sz="2790"/>
          </a:p>
        </p:txBody>
      </p:sp>
      <p:sp>
        <p:nvSpPr>
          <p:cNvPr id="15" name="Triangle">
            <a:extLst>
              <a:ext uri="{FF2B5EF4-FFF2-40B4-BE49-F238E27FC236}">
                <a16:creationId xmlns:a16="http://schemas.microsoft.com/office/drawing/2014/main" id="{E7987A55-4F4B-4DB2-843B-2B9FF1915A35}"/>
              </a:ext>
            </a:extLst>
          </p:cNvPr>
          <p:cNvSpPr/>
          <p:nvPr userDrawn="1"/>
        </p:nvSpPr>
        <p:spPr>
          <a:xfrm flipH="1" flipV="1">
            <a:off x="-2" y="-3"/>
            <a:ext cx="3136776" cy="6712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EC33A"/>
          </a:solidFill>
          <a:ln w="12700">
            <a:miter lim="400000"/>
          </a:ln>
        </p:spPr>
        <p:txBody>
          <a:bodyPr lIns="39374" tIns="39374" rIns="39374" bIns="39374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sz="279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1F237B3-56E1-44AC-94A8-680271F958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17" y="68694"/>
            <a:ext cx="664840" cy="852625"/>
          </a:xfrm>
          <a:prstGeom prst="rect">
            <a:avLst/>
          </a:prstGeom>
        </p:spPr>
      </p:pic>
      <p:sp>
        <p:nvSpPr>
          <p:cNvPr id="10" name="Numéro de diapositive">
            <a:extLst>
              <a:ext uri="{FF2B5EF4-FFF2-40B4-BE49-F238E27FC236}">
                <a16:creationId xmlns:a16="http://schemas.microsoft.com/office/drawing/2014/main" id="{BF756997-7947-406A-8213-67B262F7E38F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0051860" y="7021488"/>
            <a:ext cx="478372" cy="35879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8327146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E7946-E651-4BF2-B95C-28D67D633419}" type="datetimeFigureOut">
              <a:rPr lang="fr-FR" smtClean="0"/>
              <a:t>17/11/2020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2ED6-B7B1-47CE-B58D-703B6E298B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0228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E7946-E651-4BF2-B95C-28D67D633419}" type="datetimeFigureOut">
              <a:rPr lang="fr-FR" smtClean="0"/>
              <a:t>17/11/2020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2ED6-B7B1-47CE-B58D-703B6E298B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5228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E7946-E651-4BF2-B95C-28D67D633419}" type="datetimeFigureOut">
              <a:rPr lang="fr-FR" smtClean="0"/>
              <a:t>17/11/2020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2ED6-B7B1-47CE-B58D-703B6E298B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6717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E7946-E651-4BF2-B95C-28D67D633419}" type="datetimeFigureOut">
              <a:rPr lang="fr-FR" smtClean="0"/>
              <a:t>17/11/2020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2ED6-B7B1-47CE-B58D-703B6E298B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9544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E7946-E651-4BF2-B95C-28D67D633419}" type="datetimeFigureOut">
              <a:rPr lang="fr-FR" smtClean="0"/>
              <a:t>17/11/2020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2ED6-B7B1-47CE-B58D-703B6E298B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9880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E7946-E651-4BF2-B95C-28D67D633419}" type="datetimeFigureOut">
              <a:rPr lang="fr-FR" smtClean="0"/>
              <a:t>17/11/2020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2ED6-B7B1-47CE-B58D-703B6E298B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6409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E7946-E651-4BF2-B95C-28D67D633419}" type="datetimeFigureOut">
              <a:rPr lang="fr-FR" smtClean="0"/>
              <a:t>17/11/2020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2ED6-B7B1-47CE-B58D-703B6E298B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1211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E7946-E651-4BF2-B95C-28D67D633419}" type="datetimeFigureOut">
              <a:rPr lang="fr-FR" smtClean="0"/>
              <a:t>17/11/2020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2ED6-B7B1-47CE-B58D-703B6E298B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1145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E7946-E651-4BF2-B95C-28D67D633419}" type="datetimeFigureOut">
              <a:rPr lang="fr-FR" smtClean="0"/>
              <a:t>17/11/2020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32ED6-B7B1-47CE-B58D-703B6E298B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5794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natera.com/produit-huile-de-massage-a-l-arnica-200-ml-weleda,1050.html?LGWCODE=1050;105739;2445&amp;utm_source=google&amp;utm_medium=cpc&amp;utm_campaign=search&amp;gclid=CjwKCAjw1ej5BRBhEiwAfHyh1LRHRYAvzJGUn5yQ0xQcJW7PMFWhBknqLycjtfsH4rISPdYSfI5jBxoCgeMQAvD_BwE&amp;gclsrc=aw.ds" TargetMode="External"/><Relationship Id="rId13" Type="http://schemas.microsoft.com/office/2007/relationships/hdphoto" Target="../media/hdphoto3.wdp"/><Relationship Id="rId18" Type="http://schemas.openxmlformats.org/officeDocument/2006/relationships/hyperlink" Target="https://www.meditationkid.fr/meditation-sport/" TargetMode="External"/><Relationship Id="rId3" Type="http://schemas.openxmlformats.org/officeDocument/2006/relationships/image" Target="../media/image7.png"/><Relationship Id="rId21" Type="http://schemas.microsoft.com/office/2007/relationships/hdphoto" Target="../media/hdphoto6.wdp"/><Relationship Id="rId7" Type="http://schemas.openxmlformats.org/officeDocument/2006/relationships/hyperlink" Target="https://www.lesdessousdusport.fr/sucre-lent-comment-en-consommer-pour-le-sport/#:~:text=Class%C3%A9%20selon%20leur%20action%20sur,pendant%20et%20apr%C3%A8s%20l'effort." TargetMode="External"/><Relationship Id="rId12" Type="http://schemas.openxmlformats.org/officeDocument/2006/relationships/image" Target="../media/image10.png"/><Relationship Id="rId17" Type="http://schemas.microsoft.com/office/2007/relationships/hdphoto" Target="../media/hdphoto5.wdp"/><Relationship Id="rId2" Type="http://schemas.openxmlformats.org/officeDocument/2006/relationships/image" Target="../media/image6.png"/><Relationship Id="rId16" Type="http://schemas.openxmlformats.org/officeDocument/2006/relationships/image" Target="../media/image12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11" Type="http://schemas.openxmlformats.org/officeDocument/2006/relationships/hyperlink" Target="https://www.kinesport.info/11_a1823.html" TargetMode="External"/><Relationship Id="rId5" Type="http://schemas.openxmlformats.org/officeDocument/2006/relationships/image" Target="../media/image8.png"/><Relationship Id="rId15" Type="http://schemas.microsoft.com/office/2007/relationships/hdphoto" Target="../media/hdphoto4.wdp"/><Relationship Id="rId10" Type="http://schemas.openxmlformats.org/officeDocument/2006/relationships/hyperlink" Target="https://www.youtube.com/watch?v=cIELXWCUx0s" TargetMode="External"/><Relationship Id="rId19" Type="http://schemas.openxmlformats.org/officeDocument/2006/relationships/hyperlink" Target="https://www.facebook.com/ententefeminine41/videos/161857641794566" TargetMode="External"/><Relationship Id="rId4" Type="http://schemas.microsoft.com/office/2007/relationships/hdphoto" Target="../media/hdphoto2.wdp"/><Relationship Id="rId9" Type="http://schemas.openxmlformats.org/officeDocument/2006/relationships/hyperlink" Target="https://www.youtube.com/watch?v=z79fKufft5w" TargetMode="External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13.png"/><Relationship Id="rId18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12" Type="http://schemas.openxmlformats.org/officeDocument/2006/relationships/hyperlink" Target="https://www.facebook.com/ententefeminine41/videos/161857641794566" TargetMode="External"/><Relationship Id="rId17" Type="http://schemas.openxmlformats.org/officeDocument/2006/relationships/image" Target="../media/image8.png"/><Relationship Id="rId2" Type="http://schemas.openxmlformats.org/officeDocument/2006/relationships/image" Target="../media/image6.png"/><Relationship Id="rId16" Type="http://schemas.microsoft.com/office/2007/relationships/hdphoto" Target="../media/hdphoto5.wdp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11" Type="http://schemas.openxmlformats.org/officeDocument/2006/relationships/hyperlink" Target="https://www.meditationkid.fr/meditation-sport/" TargetMode="External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8.wdp"/><Relationship Id="rId19" Type="http://schemas.microsoft.com/office/2007/relationships/hdphoto" Target="../media/hdphoto4.wdp"/><Relationship Id="rId4" Type="http://schemas.openxmlformats.org/officeDocument/2006/relationships/hyperlink" Target="https://www.youtube.com/watch?v=z79fKufft5w" TargetMode="External"/><Relationship Id="rId9" Type="http://schemas.openxmlformats.org/officeDocument/2006/relationships/image" Target="../media/image15.png"/><Relationship Id="rId14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C34DAEF-4021-4EA2-9D52-3123D2AB868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1</a:t>
            </a:fld>
            <a:endParaRPr lang="fr-FR" dirty="0"/>
          </a:p>
        </p:txBody>
      </p:sp>
      <p:sp>
        <p:nvSpPr>
          <p:cNvPr id="119" name="Projet vidéo BF41"/>
          <p:cNvSpPr txBox="1">
            <a:spLocks noGrp="1"/>
          </p:cNvSpPr>
          <p:nvPr>
            <p:ph type="ctrTitle" idx="4294967295"/>
          </p:nvPr>
        </p:nvSpPr>
        <p:spPr>
          <a:xfrm>
            <a:off x="1574955" y="1553394"/>
            <a:ext cx="8485238" cy="254665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Russo One"/>
                <a:ea typeface="Russo One"/>
                <a:cs typeface="Russo One"/>
                <a:sym typeface="Russo One"/>
              </a:defRPr>
            </a:lvl1pPr>
          </a:lstStyle>
          <a:p>
            <a:pPr algn="ctr"/>
            <a:br>
              <a:rPr lang="fr-FR" sz="8000" dirty="0">
                <a:solidFill>
                  <a:srgbClr val="FF0000"/>
                </a:solidFill>
                <a:latin typeface="AR CENA" panose="02000000000000000000" pitchFamily="2" charset="0"/>
              </a:rPr>
            </a:br>
            <a:r>
              <a:rPr sz="6600" b="1" cap="all" dirty="0">
                <a:solidFill>
                  <a:srgbClr val="FF0000"/>
                </a:solidFill>
                <a:latin typeface="Century Gothic" pitchFamily="34" charset="0"/>
                <a:ea typeface="+mj-ea"/>
                <a:cs typeface="Calibri" panose="020F0502020204030204" pitchFamily="34" charset="0"/>
              </a:rPr>
              <a:t>B</a:t>
            </a:r>
            <a:r>
              <a:rPr lang="fr-FR" sz="6600" b="1" cap="all" dirty="0">
                <a:solidFill>
                  <a:srgbClr val="FF0000"/>
                </a:solidFill>
                <a:latin typeface="Century Gothic" pitchFamily="34" charset="0"/>
                <a:ea typeface="+mj-ea"/>
                <a:cs typeface="Calibri" panose="020F0502020204030204" pitchFamily="34" charset="0"/>
              </a:rPr>
              <a:t>lois </a:t>
            </a:r>
            <a:r>
              <a:rPr sz="6600" b="1" cap="all" dirty="0">
                <a:solidFill>
                  <a:srgbClr val="FF0000"/>
                </a:solidFill>
                <a:latin typeface="Century Gothic" pitchFamily="34" charset="0"/>
                <a:ea typeface="+mj-ea"/>
                <a:cs typeface="Calibri" panose="020F0502020204030204" pitchFamily="34" charset="0"/>
              </a:rPr>
              <a:t>F</a:t>
            </a:r>
            <a:r>
              <a:rPr lang="fr-FR" sz="6600" b="1" cap="all" dirty="0" err="1">
                <a:solidFill>
                  <a:srgbClr val="FF0000"/>
                </a:solidFill>
                <a:latin typeface="Century Gothic" pitchFamily="34" charset="0"/>
                <a:ea typeface="+mj-ea"/>
                <a:cs typeface="Calibri" panose="020F0502020204030204" pitchFamily="34" charset="0"/>
              </a:rPr>
              <a:t>ootball</a:t>
            </a:r>
            <a:r>
              <a:rPr lang="fr-FR" sz="6600" b="1" cap="all" dirty="0">
                <a:solidFill>
                  <a:srgbClr val="FF0000"/>
                </a:solidFill>
                <a:latin typeface="Century Gothic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sz="6600" b="1" cap="all" dirty="0">
                <a:solidFill>
                  <a:srgbClr val="FF0000"/>
                </a:solidFill>
                <a:latin typeface="Century Gothic" pitchFamily="34" charset="0"/>
                <a:ea typeface="+mj-ea"/>
                <a:cs typeface="Calibri" panose="020F0502020204030204" pitchFamily="34" charset="0"/>
              </a:rPr>
              <a:t>41</a:t>
            </a:r>
            <a:br>
              <a:rPr lang="fr-FR" sz="13800" dirty="0">
                <a:solidFill>
                  <a:srgbClr val="FF0000"/>
                </a:solidFill>
                <a:latin typeface="AR CENA" panose="02000000000000000000" pitchFamily="2" charset="0"/>
              </a:rPr>
            </a:br>
            <a:r>
              <a:rPr lang="fr-FR" sz="13800" dirty="0">
                <a:solidFill>
                  <a:srgbClr val="FF0000"/>
                </a:solidFill>
                <a:latin typeface="AR CENA" panose="02000000000000000000" pitchFamily="2" charset="0"/>
              </a:rPr>
              <a:t> </a:t>
            </a:r>
            <a:br>
              <a:rPr lang="fr-FR" sz="6000" dirty="0">
                <a:solidFill>
                  <a:schemeClr val="bg2">
                    <a:lumMod val="20000"/>
                    <a:lumOff val="80000"/>
                  </a:schemeClr>
                </a:solidFill>
                <a:latin typeface="AR CENA" panose="02000000000000000000" pitchFamily="2" charset="0"/>
              </a:rPr>
            </a:br>
            <a:br>
              <a:rPr lang="fr-FR" sz="6000" dirty="0">
                <a:solidFill>
                  <a:schemeClr val="bg2">
                    <a:lumMod val="20000"/>
                    <a:lumOff val="80000"/>
                  </a:schemeClr>
                </a:solidFill>
                <a:latin typeface="AR CENA" panose="02000000000000000000" pitchFamily="2" charset="0"/>
              </a:rPr>
            </a:br>
            <a:endParaRPr sz="6000" b="1" dirty="0">
              <a:solidFill>
                <a:schemeClr val="tx1">
                  <a:lumMod val="50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50AF64-A8D7-43E9-82D5-2496743A36DD}"/>
              </a:ext>
            </a:extLst>
          </p:cNvPr>
          <p:cNvSpPr/>
          <p:nvPr/>
        </p:nvSpPr>
        <p:spPr>
          <a:xfrm>
            <a:off x="393192" y="3368472"/>
            <a:ext cx="10691813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b="1" cap="all" dirty="0">
                <a:latin typeface="Century Gothic" pitchFamily="34" charset="0"/>
                <a:ea typeface="+mj-ea"/>
                <a:cs typeface="Calibri" panose="020F0502020204030204" pitchFamily="34" charset="0"/>
              </a:rPr>
              <a:t>Récupération </a:t>
            </a:r>
          </a:p>
          <a:p>
            <a:pPr algn="ctr"/>
            <a:endParaRPr lang="fr-FR" sz="4000" b="1" cap="all" dirty="0">
              <a:latin typeface="Century Gothic" pitchFamily="34" charset="0"/>
              <a:ea typeface="+mj-ea"/>
              <a:cs typeface="Calibri" panose="020F0502020204030204" pitchFamily="34" charset="0"/>
            </a:endParaRPr>
          </a:p>
          <a:p>
            <a:pPr algn="ctr"/>
            <a:endParaRPr lang="fr-FR" b="1" cap="all" dirty="0">
              <a:latin typeface="Century Gothic" pitchFamily="34" charset="0"/>
              <a:ea typeface="+mj-ea"/>
              <a:cs typeface="Calibri" panose="020F0502020204030204" pitchFamily="34" charset="0"/>
            </a:endParaRPr>
          </a:p>
          <a:p>
            <a:pPr algn="ctr"/>
            <a:r>
              <a:rPr lang="fr-FR" sz="3600" b="1" cap="all" dirty="0">
                <a:latin typeface="Century Gothic" pitchFamily="34" charset="0"/>
                <a:ea typeface="+mj-ea"/>
                <a:cs typeface="Calibri" panose="020F0502020204030204" pitchFamily="34" charset="0"/>
              </a:rPr>
              <a:t>(Entrainement invisible du joueur)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635A7F-9654-471B-8165-14774A8DD0AF}"/>
              </a:ext>
            </a:extLst>
          </p:cNvPr>
          <p:cNvSpPr/>
          <p:nvPr/>
        </p:nvSpPr>
        <p:spPr>
          <a:xfrm>
            <a:off x="8177213" y="6820841"/>
            <a:ext cx="2514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cap="all" dirty="0">
                <a:latin typeface="Century Gothic" pitchFamily="34" charset="0"/>
                <a:ea typeface="+mj-ea"/>
                <a:cs typeface="Calibri" panose="020F0502020204030204" pitchFamily="34" charset="0"/>
              </a:rPr>
              <a:t>2019/2020</a:t>
            </a:r>
          </a:p>
        </p:txBody>
      </p:sp>
    </p:spTree>
    <p:custDataLst>
      <p:tags r:id="rId1"/>
    </p:custData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603F316-5CDC-47E8-B96C-F0FFA351F929}"/>
              </a:ext>
            </a:extLst>
          </p:cNvPr>
          <p:cNvSpPr/>
          <p:nvPr/>
        </p:nvSpPr>
        <p:spPr>
          <a:xfrm>
            <a:off x="1524042" y="210331"/>
            <a:ext cx="90637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cap="all" dirty="0">
                <a:latin typeface="Century Gothic" pitchFamily="34" charset="0"/>
                <a:ea typeface="+mj-ea"/>
                <a:cs typeface="Calibri" panose="020F0502020204030204" pitchFamily="34" charset="0"/>
                <a:sym typeface="Gill Sans"/>
              </a:rPr>
              <a:t>Optimisation de la performance</a:t>
            </a:r>
          </a:p>
        </p:txBody>
      </p:sp>
      <p:graphicFrame>
        <p:nvGraphicFramePr>
          <p:cNvPr id="14" name="Diagramme 13"/>
          <p:cNvGraphicFramePr/>
          <p:nvPr>
            <p:extLst>
              <p:ext uri="{D42A27DB-BD31-4B8C-83A1-F6EECF244321}">
                <p14:modId xmlns:p14="http://schemas.microsoft.com/office/powerpoint/2010/main" val="204080802"/>
              </p:ext>
            </p:extLst>
          </p:nvPr>
        </p:nvGraphicFramePr>
        <p:xfrm>
          <a:off x="537882" y="958136"/>
          <a:ext cx="9932895" cy="6455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" name="Image 1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625" r="97188">
                        <a14:foregroundMark x1="68906" y1="33906" x2="57969" y2="43281"/>
                        <a14:foregroundMark x1="32656" y1="60313" x2="33281" y2="68750"/>
                        <a14:foregroundMark x1="43594" y1="56250" x2="44063" y2="68906"/>
                        <a14:foregroundMark x1="54375" y1="51406" x2="55313" y2="69844"/>
                        <a14:foregroundMark x1="65156" y1="45000" x2="65469" y2="70000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8" y="2634593"/>
            <a:ext cx="3236259" cy="307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83444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3FE0DBC-359E-4A71-9338-0AE755BD18E5}"/>
              </a:ext>
            </a:extLst>
          </p:cNvPr>
          <p:cNvSpPr/>
          <p:nvPr/>
        </p:nvSpPr>
        <p:spPr>
          <a:xfrm>
            <a:off x="5345905" y="2154321"/>
            <a:ext cx="488877" cy="43777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4EDC90-546C-43BD-8AD1-660A12DEEEDD}"/>
              </a:ext>
            </a:extLst>
          </p:cNvPr>
          <p:cNvSpPr/>
          <p:nvPr/>
        </p:nvSpPr>
        <p:spPr>
          <a:xfrm>
            <a:off x="4976355" y="2438401"/>
            <a:ext cx="1237631" cy="282605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65334" y="2373895"/>
            <a:ext cx="3640949" cy="2781844"/>
          </a:xfrm>
          <a:prstGeom prst="rect">
            <a:avLst/>
          </a:prstGeom>
        </p:spPr>
      </p:pic>
      <p:grpSp>
        <p:nvGrpSpPr>
          <p:cNvPr id="2" name="Groupe 1"/>
          <p:cNvGrpSpPr/>
          <p:nvPr/>
        </p:nvGrpSpPr>
        <p:grpSpPr>
          <a:xfrm>
            <a:off x="1504834" y="1598173"/>
            <a:ext cx="1007279" cy="1007279"/>
            <a:chOff x="1601452" y="3162732"/>
            <a:chExt cx="1007279" cy="1007279"/>
          </a:xfrm>
        </p:grpSpPr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9091" y1="77686" x2="9091" y2="77686"/>
                          <a14:foregroundMark x1="12810" y1="63223" x2="12810" y2="632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1452" y="3162732"/>
              <a:ext cx="1007279" cy="1007279"/>
            </a:xfrm>
            <a:prstGeom prst="rect">
              <a:avLst/>
            </a:prstGeom>
          </p:spPr>
        </p:pic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9641" y="3314169"/>
              <a:ext cx="757396" cy="687442"/>
            </a:xfrm>
            <a:prstGeom prst="rect">
              <a:avLst/>
            </a:prstGeom>
          </p:spPr>
        </p:pic>
      </p:grpSp>
      <p:pic>
        <p:nvPicPr>
          <p:cNvPr id="5" name="Imag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543" y="3534519"/>
            <a:ext cx="1007279" cy="100727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603F316-5CDC-47E8-B96C-F0FFA351F929}"/>
              </a:ext>
            </a:extLst>
          </p:cNvPr>
          <p:cNvSpPr/>
          <p:nvPr/>
        </p:nvSpPr>
        <p:spPr>
          <a:xfrm>
            <a:off x="3414568" y="957951"/>
            <a:ext cx="52934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cap="all" dirty="0">
                <a:latin typeface="Century Gothic" pitchFamily="34" charset="0"/>
                <a:ea typeface="+mj-ea"/>
                <a:cs typeface="Calibri" panose="020F0502020204030204" pitchFamily="34" charset="0"/>
                <a:sym typeface="Gill Sans"/>
              </a:rPr>
              <a:t>La récupération = éliminer la fatigue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691101" y="1532427"/>
            <a:ext cx="264450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Hydratation 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fr-FR" sz="1100" dirty="0"/>
              <a:t>Boire minimum 3 litres d’eau par jour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fr-FR" sz="1100" dirty="0"/>
              <a:t>Soif = trop tard 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fr-FR" sz="1100" dirty="0"/>
              <a:t>Petites quantités régulières </a:t>
            </a:r>
          </a:p>
          <a:p>
            <a:r>
              <a:rPr lang="fr-FR" sz="1100" dirty="0"/>
              <a:t>(1 gorgée toute les minutes)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371796" y="3478546"/>
            <a:ext cx="2505539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Alimentation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fr-FR" sz="1100" dirty="0"/>
              <a:t>Le carburant  de votre corps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fr-FR" sz="1100" dirty="0"/>
              <a:t>Augmenter les réserves </a:t>
            </a:r>
          </a:p>
          <a:p>
            <a:pPr marL="628650" lvl="1" indent="-171450">
              <a:buFont typeface="Wingdings" pitchFamily="2" charset="2"/>
              <a:buChar char="ü"/>
            </a:pPr>
            <a:r>
              <a:rPr lang="fr-FR" sz="1100" dirty="0"/>
              <a:t>Sucres lents (pâtes,  riz…)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fr-FR" sz="1100" dirty="0"/>
              <a:t>Manger max 3 heures avant l’activité</a:t>
            </a:r>
          </a:p>
          <a:p>
            <a:r>
              <a:rPr lang="fr-FR" sz="1100" dirty="0">
                <a:hlinkClick r:id="rId7"/>
              </a:rPr>
              <a:t>Comment consommer des sucres lents ?</a:t>
            </a:r>
            <a:endParaRPr lang="fr-FR" sz="1100" dirty="0"/>
          </a:p>
        </p:txBody>
      </p:sp>
      <p:sp>
        <p:nvSpPr>
          <p:cNvPr id="11" name="ZoneTexte 10"/>
          <p:cNvSpPr txBox="1"/>
          <p:nvPr/>
        </p:nvSpPr>
        <p:spPr>
          <a:xfrm>
            <a:off x="1741090" y="5202077"/>
            <a:ext cx="335672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Massage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fr-FR" sz="1100" dirty="0"/>
              <a:t>Masser vos muscles avec une </a:t>
            </a:r>
            <a:r>
              <a:rPr lang="fr-FR" sz="1100" dirty="0">
                <a:hlinkClick r:id="rId8"/>
              </a:rPr>
              <a:t>Huile de massage</a:t>
            </a:r>
            <a:endParaRPr lang="fr-FR" sz="1100" dirty="0"/>
          </a:p>
          <a:p>
            <a:pPr marL="171450" indent="-171450">
              <a:buFont typeface="Wingdings" pitchFamily="2" charset="2"/>
              <a:buChar char="ü"/>
            </a:pPr>
            <a:r>
              <a:rPr lang="fr-FR" sz="1100" dirty="0"/>
              <a:t>Utiliser un rouleau auto-massant (20€ sur Amazon) </a:t>
            </a:r>
          </a:p>
          <a:p>
            <a:r>
              <a:rPr lang="fr-FR" sz="1100" dirty="0">
                <a:hlinkClick r:id="rId9"/>
              </a:rPr>
              <a:t>Exemple d'</a:t>
            </a:r>
            <a:r>
              <a:rPr lang="fr-FR" sz="1100" dirty="0" err="1">
                <a:hlinkClick r:id="rId9"/>
              </a:rPr>
              <a:t>auto-massage</a:t>
            </a:r>
            <a:endParaRPr lang="fr-FR" sz="11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603F316-5CDC-47E8-B96C-F0FFA351F929}"/>
              </a:ext>
            </a:extLst>
          </p:cNvPr>
          <p:cNvSpPr/>
          <p:nvPr/>
        </p:nvSpPr>
        <p:spPr>
          <a:xfrm>
            <a:off x="1655857" y="218921"/>
            <a:ext cx="86196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cap="all" dirty="0">
                <a:latin typeface="Century Gothic" pitchFamily="34" charset="0"/>
                <a:ea typeface="+mj-ea"/>
                <a:cs typeface="Calibri" panose="020F0502020204030204" pitchFamily="34" charset="0"/>
                <a:sym typeface="Gill Sans"/>
              </a:rPr>
              <a:t>Avant l’entrainement ou le match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6629467" y="3428491"/>
            <a:ext cx="2015327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Activation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1100" dirty="0">
                <a:hlinkClick r:id="rId10"/>
              </a:rPr>
              <a:t>Avec bande élastique</a:t>
            </a:r>
            <a:endParaRPr lang="fr-FR" sz="11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1100" dirty="0"/>
              <a:t>Mobilité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1100" dirty="0">
                <a:hlinkClick r:id="rId11"/>
              </a:rPr>
              <a:t>11+</a:t>
            </a:r>
            <a:endParaRPr lang="fr-FR" sz="1100" dirty="0"/>
          </a:p>
        </p:txBody>
      </p:sp>
      <p:grpSp>
        <p:nvGrpSpPr>
          <p:cNvPr id="34" name="Groupe 33"/>
          <p:cNvGrpSpPr/>
          <p:nvPr/>
        </p:nvGrpSpPr>
        <p:grpSpPr>
          <a:xfrm>
            <a:off x="2871549" y="6270860"/>
            <a:ext cx="1041032" cy="1007279"/>
            <a:chOff x="2833354" y="6266198"/>
            <a:chExt cx="1041032" cy="1007279"/>
          </a:xfrm>
        </p:grpSpPr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9459" r="89865">
                          <a14:backgroundMark x1="55743" y1="50292" x2="55743" y2="50292"/>
                          <a14:backgroundMark x1="36149" y1="63158" x2="36149" y2="631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3354" y="6441665"/>
              <a:ext cx="1041032" cy="602553"/>
            </a:xfrm>
            <a:prstGeom prst="rect">
              <a:avLst/>
            </a:prstGeom>
          </p:spPr>
        </p:pic>
        <p:pic>
          <p:nvPicPr>
            <p:cNvPr id="30" name="Image 29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9091" y1="77686" x2="9091" y2="77686"/>
                          <a14:foregroundMark x1="12810" y1="63223" x2="12810" y2="632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1266" y="6266198"/>
              <a:ext cx="1007279" cy="1007279"/>
            </a:xfrm>
            <a:prstGeom prst="rect">
              <a:avLst/>
            </a:prstGeom>
          </p:spPr>
        </p:pic>
      </p:grpSp>
      <p:sp>
        <p:nvSpPr>
          <p:cNvPr id="14" name="ZoneTexte 13"/>
          <p:cNvSpPr txBox="1"/>
          <p:nvPr/>
        </p:nvSpPr>
        <p:spPr>
          <a:xfrm>
            <a:off x="6335023" y="1506490"/>
            <a:ext cx="31412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Sommeil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fr-FR" sz="1100" dirty="0"/>
              <a:t>Plus de lumière bleu 30min avant de dormir (Téléphone, PC, TV…)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fr-FR" sz="1100" dirty="0"/>
              <a:t>Dormir entre 8h et 9h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fr-FR" sz="1100" dirty="0"/>
              <a:t>Votre corps commence a récupérer deux heures après vous être endormie ex : je commence à récupérer à minuit si je m’endors à 22h00 </a:t>
            </a:r>
          </a:p>
        </p:txBody>
      </p:sp>
      <p:grpSp>
        <p:nvGrpSpPr>
          <p:cNvPr id="35" name="Groupe 34"/>
          <p:cNvGrpSpPr/>
          <p:nvPr/>
        </p:nvGrpSpPr>
        <p:grpSpPr>
          <a:xfrm>
            <a:off x="9486555" y="1598173"/>
            <a:ext cx="1007279" cy="1033127"/>
            <a:chOff x="8205803" y="2790393"/>
            <a:chExt cx="1007279" cy="1033127"/>
          </a:xfrm>
        </p:grpSpPr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9091" y1="77686" x2="9091" y2="77686"/>
                          <a14:foregroundMark x1="12810" y1="63223" x2="12810" y2="632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5803" y="2816241"/>
              <a:ext cx="1007279" cy="1007279"/>
            </a:xfrm>
            <a:prstGeom prst="rect">
              <a:avLst/>
            </a:prstGeom>
          </p:spPr>
        </p:pic>
        <p:pic>
          <p:nvPicPr>
            <p:cNvPr id="20" name="Image 19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5000" b="94531" l="5000" r="94219">
                          <a14:foregroundMark x1="24531" y1="47969" x2="24531" y2="47969"/>
                          <a14:foregroundMark x1="23750" y1="52031" x2="25469" y2="67500"/>
                          <a14:foregroundMark x1="35625" y1="53594" x2="35625" y2="53594"/>
                          <a14:foregroundMark x1="47500" y1="54063" x2="47500" y2="54063"/>
                          <a14:foregroundMark x1="43438" y1="53281" x2="64844" y2="53594"/>
                          <a14:foregroundMark x1="38281" y1="42500" x2="38281" y2="42500"/>
                          <a14:foregroundMark x1="51406" y1="34063" x2="51406" y2="34063"/>
                          <a14:foregroundMark x1="64219" y1="27031" x2="64219" y2="27031"/>
                          <a14:foregroundMark x1="31563" y1="65938" x2="76719" y2="63750"/>
                          <a14:foregroundMark x1="58594" y1="36406" x2="58594" y2="36406"/>
                          <a14:backgroundMark x1="29844" y1="21875" x2="29844" y2="21875"/>
                          <a14:backgroundMark x1="24375" y1="30000" x2="51875" y2="21875"/>
                          <a14:backgroundMark x1="37344" y1="21250" x2="56719" y2="30156"/>
                          <a14:backgroundMark x1="25313" y1="25469" x2="16250" y2="51563"/>
                          <a14:backgroundMark x1="32656" y1="79844" x2="60313" y2="77344"/>
                          <a14:backgroundMark x1="31406" y1="75781" x2="65469" y2="72656"/>
                          <a14:backgroundMark x1="37031" y1="71563" x2="37031" y2="71563"/>
                          <a14:backgroundMark x1="72969" y1="40938" x2="72969" y2="40938"/>
                          <a14:backgroundMark x1="76250" y1="44063" x2="76250" y2="44063"/>
                          <a14:backgroundMark x1="83125" y1="40938" x2="83125" y2="40938"/>
                          <a14:backgroundMark x1="80625" y1="36250" x2="80625" y2="36250"/>
                          <a14:backgroundMark x1="77188" y1="33125" x2="77188" y2="33125"/>
                          <a14:backgroundMark x1="75469" y1="30000" x2="75469" y2="30000"/>
                          <a14:backgroundMark x1="73906" y1="25938" x2="73906" y2="25938"/>
                          <a14:backgroundMark x1="70000" y1="22500" x2="70000" y2="22500"/>
                          <a14:backgroundMark x1="69063" y1="21875" x2="69063" y2="21875"/>
                          <a14:backgroundMark x1="65938" y1="20000" x2="64375" y2="19531"/>
                          <a14:backgroundMark x1="60156" y1="17813" x2="60156" y2="17813"/>
                          <a14:backgroundMark x1="59375" y1="17813" x2="57188" y2="16875"/>
                          <a14:backgroundMark x1="53438" y1="16250" x2="51563" y2="16250"/>
                          <a14:backgroundMark x1="50000" y1="16406" x2="50000" y2="16406"/>
                          <a14:backgroundMark x1="67344" y1="22813" x2="22344" y2="26406"/>
                          <a14:backgroundMark x1="22969" y1="30156" x2="31563" y2="42969"/>
                          <a14:backgroundMark x1="43906" y1="37969" x2="43906" y2="37969"/>
                          <a14:backgroundMark x1="45000" y1="45625" x2="45000" y2="45625"/>
                          <a14:backgroundMark x1="31406" y1="47188" x2="84844" y2="46875"/>
                          <a14:backgroundMark x1="57656" y1="44063" x2="83750" y2="41406"/>
                          <a14:backgroundMark x1="70469" y1="21250" x2="73906" y2="40313"/>
                          <a14:backgroundMark x1="70469" y1="48125" x2="85469" y2="54844"/>
                          <a14:backgroundMark x1="31563" y1="59844" x2="67969" y2="59375"/>
                          <a14:backgroundMark x1="13125" y1="49688" x2="18906" y2="72188"/>
                          <a14:backgroundMark x1="24375" y1="74063" x2="33438" y2="73750"/>
                          <a14:backgroundMark x1="32031" y1="83281" x2="65000" y2="81875"/>
                          <a14:backgroundMark x1="66406" y1="83906" x2="72031" y2="72188"/>
                          <a14:backgroundMark x1="82813" y1="55156" x2="83438" y2="690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12" t="6975" r="7287" b="9574"/>
            <a:stretch/>
          </p:blipFill>
          <p:spPr>
            <a:xfrm>
              <a:off x="8325129" y="2790393"/>
              <a:ext cx="768629" cy="945731"/>
            </a:xfrm>
            <a:prstGeom prst="rect">
              <a:avLst/>
            </a:prstGeom>
          </p:spPr>
        </p:pic>
      </p:grpSp>
      <p:grpSp>
        <p:nvGrpSpPr>
          <p:cNvPr id="33" name="Groupe 32"/>
          <p:cNvGrpSpPr/>
          <p:nvPr/>
        </p:nvGrpSpPr>
        <p:grpSpPr>
          <a:xfrm>
            <a:off x="9476253" y="3480497"/>
            <a:ext cx="1007279" cy="1007279"/>
            <a:chOff x="8283388" y="4709740"/>
            <a:chExt cx="1007279" cy="1007279"/>
          </a:xfrm>
        </p:grpSpPr>
        <p:pic>
          <p:nvPicPr>
            <p:cNvPr id="32" name="Image 31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9091" y1="77686" x2="9091" y2="77686"/>
                          <a14:foregroundMark x1="12810" y1="63223" x2="12810" y2="632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3388" y="4709740"/>
              <a:ext cx="1007279" cy="1007279"/>
            </a:xfrm>
            <a:prstGeom prst="rect">
              <a:avLst/>
            </a:prstGeom>
          </p:spPr>
        </p:pic>
        <p:pic>
          <p:nvPicPr>
            <p:cNvPr id="23" name="Image 22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0" b="99231" l="10000" r="90000">
                          <a14:foregroundMark x1="52889" y1="7692" x2="52889" y2="769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21" r="37079"/>
            <a:stretch/>
          </p:blipFill>
          <p:spPr>
            <a:xfrm>
              <a:off x="8528775" y="4865227"/>
              <a:ext cx="430088" cy="670704"/>
            </a:xfrm>
            <a:prstGeom prst="rect">
              <a:avLst/>
            </a:prstGeom>
          </p:spPr>
        </p:pic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DD5EBF0E-DD96-4A8D-80FC-6BDA7103E0A3}"/>
              </a:ext>
            </a:extLst>
          </p:cNvPr>
          <p:cNvSpPr txBox="1"/>
          <p:nvPr/>
        </p:nvSpPr>
        <p:spPr>
          <a:xfrm>
            <a:off x="6061286" y="5144154"/>
            <a:ext cx="3801022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Mental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100" dirty="0">
                <a:hlinkClick r:id="rId18"/>
              </a:rPr>
              <a:t>Méditer </a:t>
            </a:r>
            <a:r>
              <a:rPr lang="fr-FR" sz="1100" dirty="0"/>
              <a:t>(Application téléphone : petit bambou)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100" dirty="0"/>
              <a:t>Avoir une routine d’avant match ( Discuter, musique …)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100" dirty="0"/>
              <a:t> </a:t>
            </a:r>
            <a:r>
              <a:rPr lang="fr-FR" sz="1100" dirty="0">
                <a:hlinkClick r:id="rId19"/>
              </a:rPr>
              <a:t>Vidéo sur la préparation mental avec Jordan POPINEAU</a:t>
            </a:r>
            <a:endParaRPr lang="fr-FR" sz="1100" dirty="0"/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95BF594E-33B0-4018-8F94-BE70C193FD2D}"/>
              </a:ext>
            </a:extLst>
          </p:cNvPr>
          <p:cNvGrpSpPr/>
          <p:nvPr/>
        </p:nvGrpSpPr>
        <p:grpSpPr>
          <a:xfrm>
            <a:off x="7401998" y="6266388"/>
            <a:ext cx="1007279" cy="1007279"/>
            <a:chOff x="6260745" y="6386538"/>
            <a:chExt cx="1007279" cy="1007279"/>
          </a:xfrm>
        </p:grpSpPr>
        <p:pic>
          <p:nvPicPr>
            <p:cNvPr id="38" name="Image 37">
              <a:extLst>
                <a:ext uri="{FF2B5EF4-FFF2-40B4-BE49-F238E27FC236}">
                  <a16:creationId xmlns:a16="http://schemas.microsoft.com/office/drawing/2014/main" id="{9CED540C-FFB4-4CF9-AA27-7463ECE549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9091" y1="77686" x2="9091" y2="77686"/>
                          <a14:foregroundMark x1="12810" y1="63223" x2="12810" y2="632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0745" y="6386538"/>
              <a:ext cx="1007279" cy="1007279"/>
            </a:xfrm>
            <a:prstGeom prst="rect">
              <a:avLst/>
            </a:prstGeom>
          </p:spPr>
        </p:pic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DEB15B97-6EC0-48FB-87CE-FB77CD9BED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4793" b="90000" l="10000" r="90000">
                          <a14:foregroundMark x1="33438" y1="29112" x2="33438" y2="29112"/>
                          <a14:foregroundMark x1="49063" y1="27692" x2="49063" y2="2769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1537" y="6514007"/>
              <a:ext cx="712277" cy="7523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0495451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94EDC90-546C-43BD-8AD1-660A12DEEEDD}"/>
              </a:ext>
            </a:extLst>
          </p:cNvPr>
          <p:cNvSpPr/>
          <p:nvPr/>
        </p:nvSpPr>
        <p:spPr>
          <a:xfrm>
            <a:off x="4976355" y="3246941"/>
            <a:ext cx="1237631" cy="2017512"/>
          </a:xfrm>
          <a:prstGeom prst="rect">
            <a:avLst/>
          </a:prstGeom>
          <a:solidFill>
            <a:srgbClr val="F19B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74696" y="2388915"/>
            <a:ext cx="3640949" cy="2781844"/>
          </a:xfrm>
          <a:prstGeom prst="rect">
            <a:avLst/>
          </a:prstGeom>
        </p:spPr>
      </p:pic>
      <p:grpSp>
        <p:nvGrpSpPr>
          <p:cNvPr id="2" name="Groupe 1"/>
          <p:cNvGrpSpPr/>
          <p:nvPr/>
        </p:nvGrpSpPr>
        <p:grpSpPr>
          <a:xfrm>
            <a:off x="2206009" y="2221677"/>
            <a:ext cx="1239244" cy="1234465"/>
            <a:chOff x="1601452" y="3162732"/>
            <a:chExt cx="1007279" cy="1007279"/>
          </a:xfrm>
        </p:grpSpPr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9091" y1="77686" x2="9091" y2="77686"/>
                          <a14:foregroundMark x1="12810" y1="63223" x2="12810" y2="632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1452" y="3162732"/>
              <a:ext cx="1007279" cy="1007279"/>
            </a:xfrm>
            <a:prstGeom prst="rect">
              <a:avLst/>
            </a:prstGeom>
          </p:spPr>
        </p:pic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9641" y="3314169"/>
              <a:ext cx="757396" cy="687442"/>
            </a:xfrm>
            <a:prstGeom prst="rect">
              <a:avLst/>
            </a:prstGeom>
          </p:spPr>
        </p:pic>
      </p:grpSp>
      <p:pic>
        <p:nvPicPr>
          <p:cNvPr id="5" name="Imag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217" y="2210652"/>
            <a:ext cx="1239244" cy="11917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603F316-5CDC-47E8-B96C-F0FFA351F929}"/>
              </a:ext>
            </a:extLst>
          </p:cNvPr>
          <p:cNvSpPr/>
          <p:nvPr/>
        </p:nvSpPr>
        <p:spPr>
          <a:xfrm>
            <a:off x="3414568" y="957951"/>
            <a:ext cx="52934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cap="all" dirty="0">
                <a:latin typeface="Century Gothic" pitchFamily="34" charset="0"/>
                <a:ea typeface="+mj-ea"/>
                <a:cs typeface="Calibri" panose="020F0502020204030204" pitchFamily="34" charset="0"/>
                <a:sym typeface="Gill Sans"/>
              </a:rPr>
              <a:t>La récupération = éliminer la fatigue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054542" y="3641735"/>
            <a:ext cx="38387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Hydratation 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fr-FR" sz="1200" dirty="0"/>
              <a:t>Boire des que possible (pause, mi temps) 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fr-FR" sz="1200" dirty="0"/>
              <a:t>Soif = trop tard 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fr-FR" sz="1200" dirty="0"/>
              <a:t>Petites quantités régulières (1 gorgée toute les minutes)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fr-FR" sz="1200" dirty="0"/>
              <a:t>On perd </a:t>
            </a:r>
            <a:r>
              <a:rPr lang="fr-FR" sz="1200" b="0" i="0" dirty="0">
                <a:solidFill>
                  <a:srgbClr val="282828"/>
                </a:solidFill>
                <a:effectLst/>
                <a:latin typeface="Open Sans"/>
              </a:rPr>
              <a:t>≈ </a:t>
            </a:r>
            <a:r>
              <a:rPr lang="fr-FR" sz="1200" dirty="0"/>
              <a:t>4 litres d’eau par match 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fr-FR" sz="1200" dirty="0"/>
              <a:t>1 litre d’eau en moins = 10% de sa capacité physique en moins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905408" y="3650896"/>
            <a:ext cx="327764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Alimentation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fr-FR" sz="1200" dirty="0"/>
              <a:t>Récupérer des réserves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fr-FR" sz="1200" dirty="0"/>
              <a:t>Manger des fruits secs, barre de céréale,  orange et pas plus d’une demi-banane. 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fr-FR" sz="1200" dirty="0"/>
              <a:t>Pas de banane avant le match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603F316-5CDC-47E8-B96C-F0FFA351F929}"/>
              </a:ext>
            </a:extLst>
          </p:cNvPr>
          <p:cNvSpPr/>
          <p:nvPr/>
        </p:nvSpPr>
        <p:spPr>
          <a:xfrm>
            <a:off x="1502185" y="198554"/>
            <a:ext cx="91182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cap="all" dirty="0">
                <a:latin typeface="Century Gothic" pitchFamily="34" charset="0"/>
                <a:ea typeface="+mj-ea"/>
                <a:cs typeface="Calibri" panose="020F0502020204030204" pitchFamily="34" charset="0"/>
                <a:sym typeface="Gill Sans"/>
              </a:rPr>
              <a:t>Pendant l’entrainement ou le match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DF56F0F-2DC1-4D19-A5B2-2E0B7F9D30FD}"/>
              </a:ext>
            </a:extLst>
          </p:cNvPr>
          <p:cNvSpPr txBox="1"/>
          <p:nvPr/>
        </p:nvSpPr>
        <p:spPr>
          <a:xfrm>
            <a:off x="3136490" y="5873132"/>
            <a:ext cx="46095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Objectif de la mi-temps 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fr-FR" sz="1200" dirty="0"/>
              <a:t>Récupérer des réserves (Alimentation et hydratation 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fr-FR" sz="1200" dirty="0"/>
              <a:t>Récupérer mentalement ( fermer les yeux et souffler pendant 1min) 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fr-FR" sz="1200" dirty="0"/>
              <a:t>Soigner les petits </a:t>
            </a:r>
            <a:r>
              <a:rPr lang="fr-FR" sz="1200" dirty="0" err="1"/>
              <a:t>douleures</a:t>
            </a:r>
            <a:r>
              <a:rPr lang="fr-FR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085728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EF32F22-B7E6-418A-932F-DDD64D875F0F}"/>
              </a:ext>
            </a:extLst>
          </p:cNvPr>
          <p:cNvSpPr/>
          <p:nvPr/>
        </p:nvSpPr>
        <p:spPr>
          <a:xfrm>
            <a:off x="5073445" y="4591665"/>
            <a:ext cx="1317522" cy="71775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22396" y="2477123"/>
            <a:ext cx="3640949" cy="277204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67" y="2977584"/>
            <a:ext cx="1007279" cy="100727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603F316-5CDC-47E8-B96C-F0FFA351F929}"/>
              </a:ext>
            </a:extLst>
          </p:cNvPr>
          <p:cNvSpPr/>
          <p:nvPr/>
        </p:nvSpPr>
        <p:spPr>
          <a:xfrm>
            <a:off x="1819468" y="164707"/>
            <a:ext cx="84257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cap="all" dirty="0">
                <a:latin typeface="Century Gothic" pitchFamily="34" charset="0"/>
                <a:ea typeface="+mj-ea"/>
                <a:cs typeface="Calibri" panose="020F0502020204030204" pitchFamily="34" charset="0"/>
                <a:sym typeface="Gill Sans"/>
              </a:rPr>
              <a:t>Après l’entrainement ou le match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03F316-5CDC-47E8-B96C-F0FFA351F929}"/>
              </a:ext>
            </a:extLst>
          </p:cNvPr>
          <p:cNvSpPr/>
          <p:nvPr/>
        </p:nvSpPr>
        <p:spPr>
          <a:xfrm>
            <a:off x="1427874" y="862932"/>
            <a:ext cx="92088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cap="all" dirty="0">
                <a:latin typeface="Century Gothic" pitchFamily="34" charset="0"/>
                <a:ea typeface="+mj-ea"/>
                <a:cs typeface="Calibri" panose="020F0502020204030204" pitchFamily="34" charset="0"/>
                <a:sym typeface="Gill Sans"/>
              </a:rPr>
              <a:t>La récupération commence dès la fin de l’entrainement ou du match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730708" y="5914893"/>
            <a:ext cx="301216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Etirement/Massage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fr-FR" sz="1100" dirty="0"/>
              <a:t>Faire des étirements 4h après l’effort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fr-FR" sz="1100" dirty="0"/>
              <a:t>Utiliser un rouleau </a:t>
            </a:r>
            <a:r>
              <a:rPr lang="fr-FR" sz="1100" dirty="0" err="1"/>
              <a:t>auto-massant</a:t>
            </a:r>
            <a:r>
              <a:rPr lang="fr-FR" sz="1100" dirty="0"/>
              <a:t> (20€ sur Amazon) </a:t>
            </a:r>
          </a:p>
          <a:p>
            <a:r>
              <a:rPr lang="fr-FR" sz="1100" dirty="0">
                <a:hlinkClick r:id="rId4"/>
              </a:rPr>
              <a:t>Exemple d'</a:t>
            </a:r>
            <a:r>
              <a:rPr lang="fr-FR" sz="1100" dirty="0" err="1">
                <a:hlinkClick r:id="rId4"/>
              </a:rPr>
              <a:t>auto-massage</a:t>
            </a:r>
            <a:endParaRPr lang="fr-FR" sz="1100" dirty="0"/>
          </a:p>
          <a:p>
            <a:pPr marL="342900" indent="-342900" algn="ctr">
              <a:buFont typeface="Wingdings" panose="05000000000000000000" pitchFamily="2" charset="2"/>
              <a:buChar char="ü"/>
            </a:pPr>
            <a:endParaRPr lang="fr-FR" sz="2400" dirty="0"/>
          </a:p>
        </p:txBody>
      </p:sp>
      <p:sp>
        <p:nvSpPr>
          <p:cNvPr id="12" name="ZoneTexte 11"/>
          <p:cNvSpPr txBox="1"/>
          <p:nvPr/>
        </p:nvSpPr>
        <p:spPr>
          <a:xfrm>
            <a:off x="6580164" y="4369337"/>
            <a:ext cx="288874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Bain froid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100" dirty="0"/>
              <a:t>Rester 5min dans une eau a 8°C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100" dirty="0"/>
              <a:t>Si pas possible alterner toutes les 1min eau courante Froid/Chaud pendant 6min   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6494983" y="2799617"/>
            <a:ext cx="3062982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Compression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fr-FR" sz="1100" dirty="0"/>
              <a:t>Porter des chaussettes de compression  minimum 1h30 / 2 heures le plus rapidement après l’effort. 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fr-FR" sz="1100" dirty="0"/>
              <a:t>Laisser les jambes tendus contre un mur pendant 20min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9734D176-83F0-4EF3-AC26-36B85D0CAA57}"/>
              </a:ext>
            </a:extLst>
          </p:cNvPr>
          <p:cNvGrpSpPr/>
          <p:nvPr/>
        </p:nvGrpSpPr>
        <p:grpSpPr>
          <a:xfrm>
            <a:off x="9372279" y="4476972"/>
            <a:ext cx="1007279" cy="1007279"/>
            <a:chOff x="8592764" y="5915285"/>
            <a:chExt cx="1007279" cy="1007279"/>
          </a:xfrm>
        </p:grpSpPr>
        <p:pic>
          <p:nvPicPr>
            <p:cNvPr id="41" name="Image 40">
              <a:extLst>
                <a:ext uri="{FF2B5EF4-FFF2-40B4-BE49-F238E27FC236}">
                  <a16:creationId xmlns:a16="http://schemas.microsoft.com/office/drawing/2014/main" id="{94666F73-9D45-4510-9B56-D959DD73E2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9091" y1="77686" x2="9091" y2="77686"/>
                          <a14:foregroundMark x1="12810" y1="63223" x2="12810" y2="632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2764" y="5915285"/>
              <a:ext cx="1007279" cy="1007279"/>
            </a:xfrm>
            <a:prstGeom prst="rect">
              <a:avLst/>
            </a:prstGeom>
          </p:spPr>
        </p:pic>
        <p:pic>
          <p:nvPicPr>
            <p:cNvPr id="18" name="Image 1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7333" b="90000" l="3778" r="90000">
                          <a14:foregroundMark x1="34000" y1="24444" x2="34000" y2="24444"/>
                          <a14:foregroundMark x1="30889" y1="19556" x2="30889" y2="19556"/>
                          <a14:foregroundMark x1="68667" y1="19111" x2="68667" y2="19111"/>
                          <a14:foregroundMark x1="51778" y1="19333" x2="51778" y2="19333"/>
                          <a14:foregroundMark x1="63111" y1="26889" x2="63111" y2="26889"/>
                          <a14:foregroundMark x1="72222" y1="55333" x2="72222" y2="55333"/>
                          <a14:foregroundMark x1="62889" y1="46000" x2="62889" y2="46000"/>
                          <a14:foregroundMark x1="63556" y1="49778" x2="63556" y2="49778"/>
                          <a14:foregroundMark x1="59111" y1="50222" x2="59111" y2="50222"/>
                          <a14:foregroundMark x1="27111" y1="55556" x2="27111" y2="55556"/>
                          <a14:foregroundMark x1="20889" y1="48222" x2="20889" y2="48222"/>
                          <a14:foregroundMark x1="46000" y1="58222" x2="46000" y2="58222"/>
                          <a14:foregroundMark x1="56222" y1="60000" x2="56222" y2="60000"/>
                          <a14:foregroundMark x1="62000" y1="64667" x2="62000" y2="64667"/>
                          <a14:foregroundMark x1="38000" y1="64667" x2="38000" y2="64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87" t="12187" r="19684" b="12187"/>
            <a:stretch/>
          </p:blipFill>
          <p:spPr>
            <a:xfrm>
              <a:off x="8794887" y="6047792"/>
              <a:ext cx="599766" cy="717376"/>
            </a:xfrm>
            <a:prstGeom prst="rect">
              <a:avLst/>
            </a:prstGeom>
          </p:spPr>
        </p:pic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4AC7BD7D-AEC4-415D-906B-380DEFF3BA67}"/>
              </a:ext>
            </a:extLst>
          </p:cNvPr>
          <p:cNvGrpSpPr/>
          <p:nvPr/>
        </p:nvGrpSpPr>
        <p:grpSpPr>
          <a:xfrm>
            <a:off x="9530875" y="2914142"/>
            <a:ext cx="1007279" cy="1007279"/>
            <a:chOff x="9372975" y="2515172"/>
            <a:chExt cx="1007279" cy="1007279"/>
          </a:xfrm>
        </p:grpSpPr>
        <p:pic>
          <p:nvPicPr>
            <p:cNvPr id="38" name="Image 37">
              <a:extLst>
                <a:ext uri="{FF2B5EF4-FFF2-40B4-BE49-F238E27FC236}">
                  <a16:creationId xmlns:a16="http://schemas.microsoft.com/office/drawing/2014/main" id="{114E9CF1-7CAF-4765-A779-5059297CBB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9091" y1="77686" x2="9091" y2="77686"/>
                          <a14:foregroundMark x1="12810" y1="63223" x2="12810" y2="632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2975" y="2515172"/>
              <a:ext cx="1007279" cy="1007279"/>
            </a:xfrm>
            <a:prstGeom prst="rect">
              <a:avLst/>
            </a:prstGeom>
          </p:spPr>
        </p:pic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9" cstate="print">
              <a:biLevel thresh="50000"/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500" b="93875" l="10000" r="90000">
                          <a14:foregroundMark x1="52625" y1="17375" x2="52125" y2="17375"/>
                          <a14:foregroundMark x1="32250" y1="11500" x2="32250" y2="11500"/>
                          <a14:foregroundMark x1="70000" y1="23375" x2="70000" y2="23375"/>
                          <a14:foregroundMark x1="58250" y1="34000" x2="58250" y2="34000"/>
                          <a14:foregroundMark x1="34500" y1="32000" x2="34500" y2="32000"/>
                          <a14:foregroundMark x1="71000" y1="44500" x2="71000" y2="44500"/>
                          <a14:foregroundMark x1="59250" y1="58875" x2="59250" y2="58875"/>
                          <a14:foregroundMark x1="37750" y1="52750" x2="37750" y2="52750"/>
                          <a14:foregroundMark x1="68875" y1="63000" x2="68875" y2="63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77052" y="2623281"/>
              <a:ext cx="764214" cy="764214"/>
            </a:xfrm>
            <a:prstGeom prst="rect">
              <a:avLst/>
            </a:prstGeom>
          </p:spPr>
        </p:pic>
      </p:grpSp>
      <p:sp>
        <p:nvSpPr>
          <p:cNvPr id="16" name="ZoneTexte 15">
            <a:extLst>
              <a:ext uri="{FF2B5EF4-FFF2-40B4-BE49-F238E27FC236}">
                <a16:creationId xmlns:a16="http://schemas.microsoft.com/office/drawing/2014/main" id="{3A31EF81-511C-42C2-A207-1185E5B7B829}"/>
              </a:ext>
            </a:extLst>
          </p:cNvPr>
          <p:cNvSpPr txBox="1"/>
          <p:nvPr/>
        </p:nvSpPr>
        <p:spPr>
          <a:xfrm>
            <a:off x="2676825" y="1251611"/>
            <a:ext cx="25406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Hydratation 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fr-FR" sz="1100" dirty="0"/>
              <a:t>Boire min 3 litres d’eau par jour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fr-FR" sz="1100" dirty="0"/>
              <a:t>Soif = trop tard 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fr-FR" sz="1100" dirty="0"/>
              <a:t>Petites quantités régulières (1 gorgée toute les minutes)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fr-FR" sz="1100" dirty="0"/>
              <a:t>Boire de l’eau gazeuse et/ou salé fort en minéraux (St </a:t>
            </a:r>
            <a:r>
              <a:rPr lang="fr-FR" sz="1100" dirty="0" err="1"/>
              <a:t>Yorre</a:t>
            </a:r>
            <a:r>
              <a:rPr lang="fr-FR" sz="1100" dirty="0"/>
              <a:t>) 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A3BC87E1-FB8E-4A0F-9009-924E0E952630}"/>
              </a:ext>
            </a:extLst>
          </p:cNvPr>
          <p:cNvSpPr txBox="1"/>
          <p:nvPr/>
        </p:nvSpPr>
        <p:spPr>
          <a:xfrm>
            <a:off x="2284611" y="2841939"/>
            <a:ext cx="27720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Alimentation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fr-FR" sz="1100" dirty="0"/>
              <a:t>Le carburant  de votre corps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fr-FR" sz="1100" dirty="0"/>
              <a:t>Récupérer les réserves 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fr-FR" sz="1100" dirty="0"/>
              <a:t>Manger des produits laitiers (Yop), manger des glucides ( Fruits secs, banane, pain…) </a:t>
            </a:r>
          </a:p>
          <a:p>
            <a:endParaRPr lang="fr-FR" sz="1100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3A230D72-EBF2-4EA9-AE1E-C235505439C6}"/>
              </a:ext>
            </a:extLst>
          </p:cNvPr>
          <p:cNvSpPr txBox="1"/>
          <p:nvPr/>
        </p:nvSpPr>
        <p:spPr>
          <a:xfrm>
            <a:off x="2217486" y="4296414"/>
            <a:ext cx="27137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Mental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100" dirty="0">
                <a:hlinkClick r:id="rId11"/>
              </a:rPr>
              <a:t>Méditer </a:t>
            </a:r>
            <a:r>
              <a:rPr lang="fr-FR" sz="1100" dirty="0"/>
              <a:t>(Application téléphone : petit bambou)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100" dirty="0"/>
              <a:t>Avoir une routine d’avant match ( Discuter, musique …)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100" dirty="0"/>
              <a:t> </a:t>
            </a:r>
            <a:r>
              <a:rPr lang="fr-FR" sz="1100" dirty="0">
                <a:hlinkClick r:id="rId12"/>
              </a:rPr>
              <a:t>Vidéo sur la préparation mental avec Jordan POPINEAU</a:t>
            </a:r>
            <a:endParaRPr lang="fr-FR" sz="1100" dirty="0"/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8616FAC6-81D5-48AA-932A-05B873CE06CB}"/>
              </a:ext>
            </a:extLst>
          </p:cNvPr>
          <p:cNvGrpSpPr/>
          <p:nvPr/>
        </p:nvGrpSpPr>
        <p:grpSpPr>
          <a:xfrm>
            <a:off x="1164218" y="4604440"/>
            <a:ext cx="1007279" cy="1007279"/>
            <a:chOff x="6260745" y="6386538"/>
            <a:chExt cx="1007279" cy="1007279"/>
          </a:xfrm>
        </p:grpSpPr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001BEFC7-16F4-4390-B3A9-9E1D685E9C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9091" y1="77686" x2="9091" y2="77686"/>
                          <a14:foregroundMark x1="12810" y1="63223" x2="12810" y2="632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0745" y="6386538"/>
              <a:ext cx="1007279" cy="1007279"/>
            </a:xfrm>
            <a:prstGeom prst="rect">
              <a:avLst/>
            </a:prstGeom>
          </p:spPr>
        </p:pic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7FE75CDD-B6AF-486E-900D-08B8917F62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4793" b="90000" l="10000" r="90000">
                          <a14:foregroundMark x1="33438" y1="29112" x2="33438" y2="29112"/>
                          <a14:foregroundMark x1="49063" y1="27692" x2="49063" y2="2769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1537" y="6514007"/>
              <a:ext cx="712277" cy="752342"/>
            </a:xfrm>
            <a:prstGeom prst="rect">
              <a:avLst/>
            </a:prstGeom>
          </p:spPr>
        </p:pic>
      </p:grpSp>
      <p:sp>
        <p:nvSpPr>
          <p:cNvPr id="4" name="ZoneTexte 3">
            <a:extLst>
              <a:ext uri="{FF2B5EF4-FFF2-40B4-BE49-F238E27FC236}">
                <a16:creationId xmlns:a16="http://schemas.microsoft.com/office/drawing/2014/main" id="{DC9DD637-3237-474C-AB70-4E4FB2A1ABF9}"/>
              </a:ext>
            </a:extLst>
          </p:cNvPr>
          <p:cNvSpPr txBox="1"/>
          <p:nvPr/>
        </p:nvSpPr>
        <p:spPr>
          <a:xfrm>
            <a:off x="5898738" y="5915285"/>
            <a:ext cx="261671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Récupération</a:t>
            </a:r>
          </a:p>
          <a:p>
            <a:pPr marL="228600" indent="-228600">
              <a:buFont typeface="Wingdings" panose="05000000000000000000" pitchFamily="2" charset="2"/>
              <a:buChar char="ü"/>
            </a:pPr>
            <a:r>
              <a:rPr lang="fr-FR" sz="1100" dirty="0"/>
              <a:t>Le lendemain :</a:t>
            </a:r>
          </a:p>
          <a:p>
            <a:pPr marL="628650" lvl="1" indent="-171450">
              <a:buFont typeface="Wingdings" pitchFamily="2" charset="2"/>
              <a:buChar char="ü"/>
            </a:pPr>
            <a:r>
              <a:rPr lang="fr-FR" sz="1100" dirty="0"/>
              <a:t>Courir 30 min </a:t>
            </a:r>
          </a:p>
          <a:p>
            <a:pPr marL="628650" lvl="1" indent="-171450">
              <a:buFont typeface="Wingdings" pitchFamily="2" charset="2"/>
              <a:buChar char="ü"/>
            </a:pPr>
            <a:r>
              <a:rPr lang="fr-FR" sz="1100" dirty="0"/>
              <a:t>Faire du Vélo pendant 1 Heure</a:t>
            </a:r>
          </a:p>
          <a:p>
            <a:pPr marL="628650" lvl="1" indent="-171450">
              <a:buFont typeface="Wingdings" pitchFamily="2" charset="2"/>
              <a:buChar char="ü"/>
            </a:pPr>
            <a:r>
              <a:rPr lang="fr-FR" sz="1100" dirty="0"/>
              <a:t>Piscine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endParaRPr lang="fr-FR" sz="24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81C307E-3621-486A-B243-6AA49A0264BB}"/>
              </a:ext>
            </a:extLst>
          </p:cNvPr>
          <p:cNvSpPr txBox="1"/>
          <p:nvPr/>
        </p:nvSpPr>
        <p:spPr>
          <a:xfrm>
            <a:off x="6172127" y="1185253"/>
            <a:ext cx="35099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Sommeil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fr-FR" sz="1100" dirty="0"/>
              <a:t>Votre corp récupère lus vite quand vous dormez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fr-FR" sz="1100" dirty="0"/>
              <a:t>Faire une sieste l’après-midi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fr-FR" sz="1100" dirty="0"/>
              <a:t>Dormir entre 8h et 9h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fr-FR" sz="1100" dirty="0"/>
              <a:t>Votre corps commence a récupérer deux heures après vous être endormie ex : je commence à récupérer à minuit si je m’endors à 22h00 </a:t>
            </a:r>
          </a:p>
        </p:txBody>
      </p: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E16F86A0-E57C-4C95-B085-0BC50BFB4A44}"/>
              </a:ext>
            </a:extLst>
          </p:cNvPr>
          <p:cNvGrpSpPr/>
          <p:nvPr/>
        </p:nvGrpSpPr>
        <p:grpSpPr>
          <a:xfrm>
            <a:off x="1626539" y="6096373"/>
            <a:ext cx="1007279" cy="1007279"/>
            <a:chOff x="8283388" y="4709740"/>
            <a:chExt cx="1007279" cy="1007279"/>
          </a:xfrm>
        </p:grpSpPr>
        <p:pic>
          <p:nvPicPr>
            <p:cNvPr id="29" name="Image 28">
              <a:extLst>
                <a:ext uri="{FF2B5EF4-FFF2-40B4-BE49-F238E27FC236}">
                  <a16:creationId xmlns:a16="http://schemas.microsoft.com/office/drawing/2014/main" id="{9E16C47D-86EF-4B76-98D4-46867E2BDA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9091" y1="77686" x2="9091" y2="77686"/>
                          <a14:foregroundMark x1="12810" y1="63223" x2="12810" y2="632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3388" y="4709740"/>
              <a:ext cx="1007279" cy="1007279"/>
            </a:xfrm>
            <a:prstGeom prst="rect">
              <a:avLst/>
            </a:prstGeom>
          </p:spPr>
        </p:pic>
        <p:pic>
          <p:nvPicPr>
            <p:cNvPr id="30" name="Image 29">
              <a:extLst>
                <a:ext uri="{FF2B5EF4-FFF2-40B4-BE49-F238E27FC236}">
                  <a16:creationId xmlns:a16="http://schemas.microsoft.com/office/drawing/2014/main" id="{F8064702-AB2F-4161-BBF2-04D38245BC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0" b="99231" l="10000" r="90000">
                          <a14:foregroundMark x1="52889" y1="7692" x2="52889" y2="769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21" r="37079"/>
            <a:stretch/>
          </p:blipFill>
          <p:spPr>
            <a:xfrm>
              <a:off x="8528775" y="4865227"/>
              <a:ext cx="430088" cy="670704"/>
            </a:xfrm>
            <a:prstGeom prst="rect">
              <a:avLst/>
            </a:prstGeom>
          </p:spPr>
        </p:pic>
      </p:grp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B279B55C-C519-4F20-9345-E92C4A150B40}"/>
              </a:ext>
            </a:extLst>
          </p:cNvPr>
          <p:cNvGrpSpPr/>
          <p:nvPr/>
        </p:nvGrpSpPr>
        <p:grpSpPr>
          <a:xfrm>
            <a:off x="1583330" y="1539032"/>
            <a:ext cx="1007279" cy="1007279"/>
            <a:chOff x="1601452" y="3162732"/>
            <a:chExt cx="1007279" cy="1007279"/>
          </a:xfrm>
        </p:grpSpPr>
        <p:pic>
          <p:nvPicPr>
            <p:cNvPr id="32" name="Image 31">
              <a:extLst>
                <a:ext uri="{FF2B5EF4-FFF2-40B4-BE49-F238E27FC236}">
                  <a16:creationId xmlns:a16="http://schemas.microsoft.com/office/drawing/2014/main" id="{CB10827A-7CED-4F0B-8075-EFAC69AF5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9091" y1="77686" x2="9091" y2="77686"/>
                          <a14:foregroundMark x1="12810" y1="63223" x2="12810" y2="632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1452" y="3162732"/>
              <a:ext cx="1007279" cy="1007279"/>
            </a:xfrm>
            <a:prstGeom prst="rect">
              <a:avLst/>
            </a:prstGeom>
          </p:spPr>
        </p:pic>
        <p:pic>
          <p:nvPicPr>
            <p:cNvPr id="33" name="Image 32">
              <a:extLst>
                <a:ext uri="{FF2B5EF4-FFF2-40B4-BE49-F238E27FC236}">
                  <a16:creationId xmlns:a16="http://schemas.microsoft.com/office/drawing/2014/main" id="{61043742-A958-4E4F-ADD5-8FBC2DF2F8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9641" y="3314169"/>
              <a:ext cx="757396" cy="687442"/>
            </a:xfrm>
            <a:prstGeom prst="rect">
              <a:avLst/>
            </a:prstGeom>
          </p:spPr>
        </p:pic>
      </p:grp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F896C8B1-5E08-40F0-92FD-370327B441E1}"/>
              </a:ext>
            </a:extLst>
          </p:cNvPr>
          <p:cNvGrpSpPr/>
          <p:nvPr/>
        </p:nvGrpSpPr>
        <p:grpSpPr>
          <a:xfrm>
            <a:off x="9372049" y="1232264"/>
            <a:ext cx="1007279" cy="1033127"/>
            <a:chOff x="8205803" y="2790393"/>
            <a:chExt cx="1007279" cy="1033127"/>
          </a:xfrm>
        </p:grpSpPr>
        <p:pic>
          <p:nvPicPr>
            <p:cNvPr id="35" name="Image 34">
              <a:extLst>
                <a:ext uri="{FF2B5EF4-FFF2-40B4-BE49-F238E27FC236}">
                  <a16:creationId xmlns:a16="http://schemas.microsoft.com/office/drawing/2014/main" id="{5AD253DF-B4B4-408F-92D5-9BBA97E490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9091" y1="77686" x2="9091" y2="77686"/>
                          <a14:foregroundMark x1="12810" y1="63223" x2="12810" y2="632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5803" y="2816241"/>
              <a:ext cx="1007279" cy="1007279"/>
            </a:xfrm>
            <a:prstGeom prst="rect">
              <a:avLst/>
            </a:prstGeom>
          </p:spPr>
        </p:pic>
        <p:pic>
          <p:nvPicPr>
            <p:cNvPr id="36" name="Image 35">
              <a:extLst>
                <a:ext uri="{FF2B5EF4-FFF2-40B4-BE49-F238E27FC236}">
                  <a16:creationId xmlns:a16="http://schemas.microsoft.com/office/drawing/2014/main" id="{0B8A266B-EF06-423E-AF3E-8D6A7B091E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5000" b="94531" l="5000" r="94219">
                          <a14:foregroundMark x1="24531" y1="47969" x2="24531" y2="47969"/>
                          <a14:foregroundMark x1="23750" y1="52031" x2="25469" y2="67500"/>
                          <a14:foregroundMark x1="35625" y1="53594" x2="35625" y2="53594"/>
                          <a14:foregroundMark x1="47500" y1="54063" x2="47500" y2="54063"/>
                          <a14:foregroundMark x1="43438" y1="53281" x2="64844" y2="53594"/>
                          <a14:foregroundMark x1="38281" y1="42500" x2="38281" y2="42500"/>
                          <a14:foregroundMark x1="51406" y1="34063" x2="51406" y2="34063"/>
                          <a14:foregroundMark x1="64219" y1="27031" x2="64219" y2="27031"/>
                          <a14:foregroundMark x1="31563" y1="65938" x2="76719" y2="63750"/>
                          <a14:foregroundMark x1="58594" y1="36406" x2="58594" y2="36406"/>
                          <a14:backgroundMark x1="29844" y1="21875" x2="29844" y2="21875"/>
                          <a14:backgroundMark x1="24375" y1="30000" x2="51875" y2="21875"/>
                          <a14:backgroundMark x1="37344" y1="21250" x2="56719" y2="30156"/>
                          <a14:backgroundMark x1="25313" y1="25469" x2="16250" y2="51563"/>
                          <a14:backgroundMark x1="32656" y1="79844" x2="60313" y2="77344"/>
                          <a14:backgroundMark x1="31406" y1="75781" x2="65469" y2="72656"/>
                          <a14:backgroundMark x1="37031" y1="71563" x2="37031" y2="71563"/>
                          <a14:backgroundMark x1="72969" y1="40938" x2="72969" y2="40938"/>
                          <a14:backgroundMark x1="76250" y1="44063" x2="76250" y2="44063"/>
                          <a14:backgroundMark x1="83125" y1="40938" x2="83125" y2="40938"/>
                          <a14:backgroundMark x1="80625" y1="36250" x2="80625" y2="36250"/>
                          <a14:backgroundMark x1="77188" y1="33125" x2="77188" y2="33125"/>
                          <a14:backgroundMark x1="75469" y1="30000" x2="75469" y2="30000"/>
                          <a14:backgroundMark x1="73906" y1="25938" x2="73906" y2="25938"/>
                          <a14:backgroundMark x1="70000" y1="22500" x2="70000" y2="22500"/>
                          <a14:backgroundMark x1="69063" y1="21875" x2="69063" y2="21875"/>
                          <a14:backgroundMark x1="65938" y1="20000" x2="64375" y2="19531"/>
                          <a14:backgroundMark x1="60156" y1="17813" x2="60156" y2="17813"/>
                          <a14:backgroundMark x1="59375" y1="17813" x2="57188" y2="16875"/>
                          <a14:backgroundMark x1="53438" y1="16250" x2="51563" y2="16250"/>
                          <a14:backgroundMark x1="50000" y1="16406" x2="50000" y2="16406"/>
                          <a14:backgroundMark x1="67344" y1="22813" x2="22344" y2="26406"/>
                          <a14:backgroundMark x1="22969" y1="30156" x2="31563" y2="42969"/>
                          <a14:backgroundMark x1="43906" y1="37969" x2="43906" y2="37969"/>
                          <a14:backgroundMark x1="45000" y1="45625" x2="45000" y2="45625"/>
                          <a14:backgroundMark x1="31406" y1="47188" x2="84844" y2="46875"/>
                          <a14:backgroundMark x1="57656" y1="44063" x2="83750" y2="41406"/>
                          <a14:backgroundMark x1="70469" y1="21250" x2="73906" y2="40313"/>
                          <a14:backgroundMark x1="70469" y1="48125" x2="85469" y2="54844"/>
                          <a14:backgroundMark x1="31563" y1="59844" x2="67969" y2="59375"/>
                          <a14:backgroundMark x1="13125" y1="49688" x2="18906" y2="72188"/>
                          <a14:backgroundMark x1="24375" y1="74063" x2="33438" y2="73750"/>
                          <a14:backgroundMark x1="32031" y1="83281" x2="65000" y2="81875"/>
                          <a14:backgroundMark x1="66406" y1="83906" x2="72031" y2="72188"/>
                          <a14:backgroundMark x1="82813" y1="55156" x2="83438" y2="690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12" t="6975" r="7287" b="9574"/>
            <a:stretch/>
          </p:blipFill>
          <p:spPr>
            <a:xfrm>
              <a:off x="8325129" y="2790393"/>
              <a:ext cx="768629" cy="945731"/>
            </a:xfrm>
            <a:prstGeom prst="rect">
              <a:avLst/>
            </a:prstGeom>
          </p:spPr>
        </p:pic>
      </p:grp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3CE1D566-FDA6-4798-98FC-7B64F4521C79}"/>
              </a:ext>
            </a:extLst>
          </p:cNvPr>
          <p:cNvGrpSpPr/>
          <p:nvPr/>
        </p:nvGrpSpPr>
        <p:grpSpPr>
          <a:xfrm>
            <a:off x="8670625" y="5915285"/>
            <a:ext cx="1007279" cy="1007279"/>
            <a:chOff x="8987735" y="5823771"/>
            <a:chExt cx="1007279" cy="1007279"/>
          </a:xfrm>
        </p:grpSpPr>
        <p:pic>
          <p:nvPicPr>
            <p:cNvPr id="44" name="Image 43">
              <a:extLst>
                <a:ext uri="{FF2B5EF4-FFF2-40B4-BE49-F238E27FC236}">
                  <a16:creationId xmlns:a16="http://schemas.microsoft.com/office/drawing/2014/main" id="{CB28D3CC-4C05-4E95-8E6C-70BB010862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9091" y1="77686" x2="9091" y2="77686"/>
                          <a14:foregroundMark x1="12810" y1="63223" x2="12810" y2="632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7735" y="5823771"/>
              <a:ext cx="1007279" cy="1007279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CBA2A3AF-C9B0-4933-A6E4-16D96C18A4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8397" y="6012182"/>
              <a:ext cx="684561" cy="6845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4966210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603F316-5CDC-47E8-B96C-F0FFA351F929}"/>
              </a:ext>
            </a:extLst>
          </p:cNvPr>
          <p:cNvSpPr/>
          <p:nvPr/>
        </p:nvSpPr>
        <p:spPr>
          <a:xfrm>
            <a:off x="2604602" y="466616"/>
            <a:ext cx="62051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cap="all" dirty="0">
                <a:latin typeface="Century Gothic" pitchFamily="34" charset="0"/>
                <a:ea typeface="+mj-ea"/>
                <a:cs typeface="Calibri" panose="020F0502020204030204" pitchFamily="34" charset="0"/>
                <a:sym typeface="Gill Sans"/>
              </a:rPr>
              <a:t>Préparation d’avant match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093927"/>
              </p:ext>
            </p:extLst>
          </p:nvPr>
        </p:nvGraphicFramePr>
        <p:xfrm>
          <a:off x="1488142" y="1376984"/>
          <a:ext cx="9081246" cy="592107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45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359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3841">
                <a:tc gridSpan="2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5624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841">
                <a:tc>
                  <a:txBody>
                    <a:bodyPr/>
                    <a:lstStyle/>
                    <a:p>
                      <a:pPr algn="ctr"/>
                      <a:r>
                        <a:rPr lang="fr-FR" sz="1600" b="1" kern="1200" cap="all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j-ea"/>
                          <a:cs typeface="Calibri" panose="020F0502020204030204" pitchFamily="34" charset="0"/>
                        </a:rPr>
                        <a:t>H -6H00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kern="1200" cap="all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j-ea"/>
                          <a:cs typeface="Calibri" panose="020F0502020204030204" pitchFamily="34" charset="0"/>
                        </a:rPr>
                        <a:t>Petit déjeuner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841">
                <a:tc>
                  <a:txBody>
                    <a:bodyPr/>
                    <a:lstStyle/>
                    <a:p>
                      <a:pPr algn="ctr"/>
                      <a:r>
                        <a:rPr lang="fr-FR" sz="1600" b="1" kern="1200" cap="all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j-ea"/>
                          <a:cs typeface="Calibri" panose="020F0502020204030204" pitchFamily="34" charset="0"/>
                        </a:rPr>
                        <a:t>H -5h30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kern="1200" cap="all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j-ea"/>
                          <a:cs typeface="Calibri" panose="020F0502020204030204" pitchFamily="34" charset="0"/>
                        </a:rPr>
                        <a:t>Temps calme (Balade, méditation, sieste, TV 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841">
                <a:tc>
                  <a:txBody>
                    <a:bodyPr/>
                    <a:lstStyle/>
                    <a:p>
                      <a:pPr algn="ctr"/>
                      <a:r>
                        <a:rPr lang="fr-FR" sz="1600" b="1" kern="1200" cap="all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j-ea"/>
                          <a:cs typeface="Calibri" panose="020F0502020204030204" pitchFamily="34" charset="0"/>
                        </a:rPr>
                        <a:t>H -3H30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kern="1200" cap="all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j-ea"/>
                          <a:cs typeface="Calibri" panose="020F0502020204030204" pitchFamily="34" charset="0"/>
                        </a:rPr>
                        <a:t>RDV + Repas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841">
                <a:tc>
                  <a:txBody>
                    <a:bodyPr/>
                    <a:lstStyle/>
                    <a:p>
                      <a:pPr algn="ctr"/>
                      <a:r>
                        <a:rPr lang="fr-FR" sz="1600" b="1" kern="1200" cap="all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j-ea"/>
                          <a:cs typeface="Calibri" panose="020F0502020204030204" pitchFamily="34" charset="0"/>
                        </a:rPr>
                        <a:t>H -3h00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kern="1200" cap="all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j-ea"/>
                          <a:cs typeface="Calibri" panose="020F0502020204030204" pitchFamily="34" charset="0"/>
                        </a:rPr>
                        <a:t>Temps calme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3841">
                <a:tc>
                  <a:txBody>
                    <a:bodyPr/>
                    <a:lstStyle/>
                    <a:p>
                      <a:pPr algn="ctr"/>
                      <a:r>
                        <a:rPr lang="fr-FR" sz="1600" b="1" kern="1200" cap="all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j-ea"/>
                          <a:cs typeface="Calibri" panose="020F0502020204030204" pitchFamily="34" charset="0"/>
                        </a:rPr>
                        <a:t>H -2h00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kern="1200" cap="all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j-ea"/>
                          <a:cs typeface="Calibri" panose="020F0502020204030204" pitchFamily="34" charset="0"/>
                        </a:rPr>
                        <a:t>Balade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3841">
                <a:tc>
                  <a:txBody>
                    <a:bodyPr/>
                    <a:lstStyle/>
                    <a:p>
                      <a:pPr algn="ctr"/>
                      <a:r>
                        <a:rPr lang="fr-FR" sz="1600" b="1" kern="1200" cap="all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j-ea"/>
                          <a:cs typeface="Calibri" panose="020F0502020204030204" pitchFamily="34" charset="0"/>
                        </a:rPr>
                        <a:t>H -1H40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kern="1200" cap="all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j-ea"/>
                          <a:cs typeface="Calibri" panose="020F0502020204030204" pitchFamily="34" charset="0"/>
                        </a:rPr>
                        <a:t>Arrivé au stade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3227021"/>
                  </a:ext>
                </a:extLst>
              </a:tr>
              <a:tr h="479664">
                <a:tc>
                  <a:txBody>
                    <a:bodyPr/>
                    <a:lstStyle/>
                    <a:p>
                      <a:pPr algn="ctr"/>
                      <a:r>
                        <a:rPr lang="fr-FR" sz="1600" b="1" kern="1200" cap="all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j-ea"/>
                          <a:cs typeface="Calibri" panose="020F0502020204030204" pitchFamily="34" charset="0"/>
                        </a:rPr>
                        <a:t>H -1H30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kern="1200" cap="all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j-ea"/>
                          <a:cs typeface="Calibri" panose="020F0502020204030204" pitchFamily="34" charset="0"/>
                        </a:rPr>
                        <a:t>Vestiaire + Routine individuelle (Activation, souplesse, mobilité, massage…)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3841">
                <a:tc>
                  <a:txBody>
                    <a:bodyPr/>
                    <a:lstStyle/>
                    <a:p>
                      <a:pPr algn="ctr"/>
                      <a:r>
                        <a:rPr lang="fr-FR" sz="1600" b="1" kern="1200" cap="all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j-ea"/>
                          <a:cs typeface="Calibri" panose="020F0502020204030204" pitchFamily="34" charset="0"/>
                        </a:rPr>
                        <a:t>H -1H10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kern="1200" cap="all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j-ea"/>
                          <a:cs typeface="Calibri" panose="020F0502020204030204" pitchFamily="34" charset="0"/>
                        </a:rPr>
                        <a:t>Causerie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3841">
                <a:tc>
                  <a:txBody>
                    <a:bodyPr/>
                    <a:lstStyle/>
                    <a:p>
                      <a:pPr algn="ctr"/>
                      <a:r>
                        <a:rPr lang="fr-FR" sz="1600" b="1" kern="1200" cap="all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Calibri" panose="020F0502020204030204" pitchFamily="34" charset="0"/>
                        </a:rPr>
                        <a:t>H -0H45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kern="1200" cap="all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j-ea"/>
                          <a:cs typeface="Calibri" panose="020F0502020204030204" pitchFamily="34" charset="0"/>
                        </a:rPr>
                        <a:t>Début d ’échauffement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2996">
                <a:tc>
                  <a:txBody>
                    <a:bodyPr/>
                    <a:lstStyle/>
                    <a:p>
                      <a:pPr algn="ctr"/>
                      <a:r>
                        <a:rPr lang="fr-FR" sz="1600" b="1" kern="1200" cap="all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j-ea"/>
                          <a:cs typeface="Calibri" panose="020F0502020204030204" pitchFamily="34" charset="0"/>
                        </a:rPr>
                        <a:t>H -0H15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kern="1200" cap="all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j-ea"/>
                          <a:cs typeface="Calibri" panose="020F0502020204030204" pitchFamily="34" charset="0"/>
                        </a:rPr>
                        <a:t>Fin d’échauffement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3841">
                <a:tc>
                  <a:txBody>
                    <a:bodyPr/>
                    <a:lstStyle/>
                    <a:p>
                      <a:pPr algn="ctr"/>
                      <a:r>
                        <a:rPr lang="fr-FR" sz="1600" b="1" kern="1200" cap="all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j-ea"/>
                          <a:cs typeface="Calibri" panose="020F0502020204030204" pitchFamily="34" charset="0"/>
                        </a:rPr>
                        <a:t>156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kern="1200" cap="all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j-ea"/>
                          <a:cs typeface="Calibri" panose="020F0502020204030204" pitchFamily="34" charset="0"/>
                        </a:rPr>
                        <a:t>Match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078385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847882"/>
              </p:ext>
            </p:extLst>
          </p:nvPr>
        </p:nvGraphicFramePr>
        <p:xfrm>
          <a:off x="1632155" y="401015"/>
          <a:ext cx="8662219" cy="675764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116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50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7587">
                <a:tc gridSpan="2"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kern="1200" cap="all" dirty="0">
                          <a:solidFill>
                            <a:schemeClr val="lt1"/>
                          </a:solidFill>
                          <a:latin typeface="Century Gothic" pitchFamily="34" charset="0"/>
                          <a:ea typeface="+mn-ea"/>
                          <a:cs typeface="Calibri" panose="020F0502020204030204" pitchFamily="34" charset="0"/>
                          <a:sym typeface="Gill Sans"/>
                        </a:rPr>
                        <a:t>Préparation d’avant match</a:t>
                      </a:r>
                    </a:p>
                  </a:txBody>
                  <a:tcPr anchor="ctr">
                    <a:solidFill>
                      <a:srgbClr val="F5624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228">
                <a:tc>
                  <a:txBody>
                    <a:bodyPr/>
                    <a:lstStyle/>
                    <a:p>
                      <a:pPr algn="ctr"/>
                      <a:r>
                        <a:rPr lang="fr-FR" sz="1600" b="1" kern="1200" cap="all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j-ea"/>
                          <a:cs typeface="Calibri" panose="020F0502020204030204" pitchFamily="34" charset="0"/>
                        </a:rPr>
                        <a:t>8h00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kern="1200" cap="all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j-ea"/>
                          <a:cs typeface="Calibri" panose="020F0502020204030204" pitchFamily="34" charset="0"/>
                        </a:rPr>
                        <a:t>RDV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717311"/>
                  </a:ext>
                </a:extLst>
              </a:tr>
              <a:tr h="563228">
                <a:tc>
                  <a:txBody>
                    <a:bodyPr/>
                    <a:lstStyle/>
                    <a:p>
                      <a:pPr algn="ctr"/>
                      <a:r>
                        <a:rPr lang="fr-FR" sz="1600" b="1" kern="1200" cap="all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j-ea"/>
                          <a:cs typeface="Calibri" panose="020F0502020204030204" pitchFamily="34" charset="0"/>
                        </a:rPr>
                        <a:t>8H15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kern="1200" cap="all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j-ea"/>
                          <a:cs typeface="Calibri" panose="020F0502020204030204" pitchFamily="34" charset="0"/>
                        </a:rPr>
                        <a:t>DEPART EN BUS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3318312"/>
                  </a:ext>
                </a:extLst>
              </a:tr>
              <a:tr h="563228">
                <a:tc>
                  <a:txBody>
                    <a:bodyPr/>
                    <a:lstStyle/>
                    <a:p>
                      <a:pPr algn="ctr"/>
                      <a:r>
                        <a:rPr lang="fr-FR" sz="1600" b="1" kern="1200" cap="all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j-ea"/>
                          <a:cs typeface="Calibri" panose="020F0502020204030204" pitchFamily="34" charset="0"/>
                        </a:rPr>
                        <a:t>11h30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kern="1200" cap="all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j-ea"/>
                          <a:cs typeface="Calibri" panose="020F0502020204030204" pitchFamily="34" charset="0"/>
                        </a:rPr>
                        <a:t>REPAS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9922039"/>
                  </a:ext>
                </a:extLst>
              </a:tr>
              <a:tr h="563228">
                <a:tc>
                  <a:txBody>
                    <a:bodyPr/>
                    <a:lstStyle/>
                    <a:p>
                      <a:pPr algn="ctr"/>
                      <a:r>
                        <a:rPr lang="fr-FR" sz="1600" b="1" kern="1200" cap="all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j-ea"/>
                          <a:cs typeface="Calibri" panose="020F0502020204030204" pitchFamily="34" charset="0"/>
                        </a:rPr>
                        <a:t>12h45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kern="1200" cap="all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j-ea"/>
                          <a:cs typeface="Calibri" panose="020F0502020204030204" pitchFamily="34" charset="0"/>
                        </a:rPr>
                        <a:t>Causerie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2225230"/>
                  </a:ext>
                </a:extLst>
              </a:tr>
              <a:tr h="563228">
                <a:tc>
                  <a:txBody>
                    <a:bodyPr/>
                    <a:lstStyle/>
                    <a:p>
                      <a:pPr algn="ctr"/>
                      <a:r>
                        <a:rPr lang="fr-FR" sz="1600" b="1" kern="1200" cap="all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j-ea"/>
                          <a:cs typeface="Calibri" panose="020F0502020204030204" pitchFamily="34" charset="0"/>
                        </a:rPr>
                        <a:t>13H10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kern="1200" cap="all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j-ea"/>
                          <a:cs typeface="Calibri" panose="020F0502020204030204" pitchFamily="34" charset="0"/>
                        </a:rPr>
                        <a:t>DEPART AU STADE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3806">
                <a:tc>
                  <a:txBody>
                    <a:bodyPr/>
                    <a:lstStyle/>
                    <a:p>
                      <a:pPr algn="ctr"/>
                      <a:r>
                        <a:rPr lang="fr-FR" sz="1600" b="1" kern="1200" cap="all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j-ea"/>
                          <a:cs typeface="Calibri" panose="020F0502020204030204" pitchFamily="34" charset="0"/>
                        </a:rPr>
                        <a:t>13H30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kern="1200" cap="all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j-ea"/>
                          <a:cs typeface="Calibri" panose="020F0502020204030204" pitchFamily="34" charset="0"/>
                        </a:rPr>
                        <a:t>Vestiaire + Routine individuelle (Activation, souplesse, mobilité, massage…)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9872">
                <a:tc>
                  <a:txBody>
                    <a:bodyPr/>
                    <a:lstStyle/>
                    <a:p>
                      <a:pPr algn="ctr"/>
                      <a:r>
                        <a:rPr lang="fr-FR" sz="1600" b="1" kern="1200" cap="all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j-ea"/>
                          <a:cs typeface="Calibri" panose="020F0502020204030204" pitchFamily="34" charset="0"/>
                        </a:rPr>
                        <a:t>14H13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kern="1200" cap="all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j-ea"/>
                          <a:cs typeface="Calibri" panose="020F0502020204030204" pitchFamily="34" charset="0"/>
                        </a:rPr>
                        <a:t>SORTIE DU VESTIARE EN GROUPE (Remplaçants y compris)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67711890"/>
                  </a:ext>
                </a:extLst>
              </a:tr>
              <a:tr h="579872">
                <a:tc>
                  <a:txBody>
                    <a:bodyPr/>
                    <a:lstStyle/>
                    <a:p>
                      <a:pPr algn="ctr"/>
                      <a:r>
                        <a:rPr lang="fr-FR" sz="1600" b="1" kern="1200" cap="all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Calibri" panose="020F0502020204030204" pitchFamily="34" charset="0"/>
                        </a:rPr>
                        <a:t>14H15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kern="1200" cap="all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j-ea"/>
                          <a:cs typeface="Calibri" panose="020F0502020204030204" pitchFamily="34" charset="0"/>
                        </a:rPr>
                        <a:t>Début d ’échauffement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90623">
                <a:tc>
                  <a:txBody>
                    <a:bodyPr/>
                    <a:lstStyle/>
                    <a:p>
                      <a:pPr algn="ctr"/>
                      <a:r>
                        <a:rPr lang="fr-FR" sz="1600" b="1" kern="1200" cap="all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j-ea"/>
                          <a:cs typeface="Calibri" panose="020F0502020204030204" pitchFamily="34" charset="0"/>
                        </a:rPr>
                        <a:t>14H45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kern="1200" cap="all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j-ea"/>
                          <a:cs typeface="Calibri" panose="020F0502020204030204" pitchFamily="34" charset="0"/>
                        </a:rPr>
                        <a:t>Fin d’échauffement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79872">
                <a:tc>
                  <a:txBody>
                    <a:bodyPr/>
                    <a:lstStyle/>
                    <a:p>
                      <a:pPr algn="ctr"/>
                      <a:r>
                        <a:rPr lang="fr-FR" sz="1600" b="1" kern="1200" cap="all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j-ea"/>
                          <a:cs typeface="Calibri" panose="020F0502020204030204" pitchFamily="34" charset="0"/>
                        </a:rPr>
                        <a:t>15H00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kern="1200" cap="all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j-ea"/>
                          <a:cs typeface="Calibri" panose="020F0502020204030204" pitchFamily="34" charset="0"/>
                        </a:rPr>
                        <a:t>Match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79872">
                <a:tc>
                  <a:txBody>
                    <a:bodyPr/>
                    <a:lstStyle/>
                    <a:p>
                      <a:pPr algn="ctr"/>
                      <a:endParaRPr lang="fr-FR" sz="1600" b="1" kern="1200" cap="all" dirty="0">
                        <a:solidFill>
                          <a:schemeClr val="tx1"/>
                        </a:solidFill>
                        <a:latin typeface="Century Gothic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kern="1200" cap="all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j-ea"/>
                          <a:cs typeface="Calibri" panose="020F0502020204030204" pitchFamily="34" charset="0"/>
                        </a:rPr>
                        <a:t>RETOUR VERS 21H00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92720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224353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603F316-5CDC-47E8-B96C-F0FFA351F929}"/>
              </a:ext>
            </a:extLst>
          </p:cNvPr>
          <p:cNvSpPr/>
          <p:nvPr/>
        </p:nvSpPr>
        <p:spPr>
          <a:xfrm>
            <a:off x="1500881" y="122790"/>
            <a:ext cx="90396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b="1" cap="all" dirty="0">
                <a:latin typeface="Century Gothic" pitchFamily="34" charset="0"/>
                <a:ea typeface="+mj-ea"/>
                <a:cs typeface="Calibri" panose="020F0502020204030204" pitchFamily="34" charset="0"/>
                <a:sym typeface="Gill Sans"/>
              </a:rPr>
              <a:t>Mobilité a faire au minimum 1 fois par semaine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2" t="10314" r="2375" b="8477"/>
          <a:stretch/>
        </p:blipFill>
        <p:spPr>
          <a:xfrm>
            <a:off x="1586754" y="697399"/>
            <a:ext cx="8800218" cy="332775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" t="4264" r="1528" b="4319"/>
          <a:stretch/>
        </p:blipFill>
        <p:spPr>
          <a:xfrm>
            <a:off x="1586754" y="4087905"/>
            <a:ext cx="8800218" cy="332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77147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295D273-BB97-4B3E-AEB3-D6351AA71991}"/>
              </a:ext>
            </a:extLst>
          </p:cNvPr>
          <p:cNvSpPr/>
          <p:nvPr/>
        </p:nvSpPr>
        <p:spPr>
          <a:xfrm>
            <a:off x="1637881" y="122790"/>
            <a:ext cx="87923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cap="all" dirty="0">
                <a:latin typeface="Century Gothic" pitchFamily="34" charset="0"/>
                <a:ea typeface="+mj-ea"/>
                <a:cs typeface="Calibri" panose="020F0502020204030204" pitchFamily="34" charset="0"/>
                <a:sym typeface="Gill Sans"/>
              </a:rPr>
              <a:t>Gainage a faire tous les matins et/ou avant chaque séance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7433D21-A213-4013-8A94-9CF14DB41D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94"/>
          <a:stretch/>
        </p:blipFill>
        <p:spPr>
          <a:xfrm>
            <a:off x="1560229" y="1537398"/>
            <a:ext cx="8869960" cy="538591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9C1AB52-8093-47BF-9A69-EAE014D6269E}"/>
              </a:ext>
            </a:extLst>
          </p:cNvPr>
          <p:cNvSpPr/>
          <p:nvPr/>
        </p:nvSpPr>
        <p:spPr>
          <a:xfrm>
            <a:off x="3804668" y="3240593"/>
            <a:ext cx="4381082" cy="18991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</a:rPr>
              <a:t>30 à 45 secondes par posture et faire 2 tours</a:t>
            </a:r>
          </a:p>
        </p:txBody>
      </p:sp>
    </p:spTree>
    <p:extLst>
      <p:ext uri="{BB962C8B-B14F-4D97-AF65-F5344CB8AC3E}">
        <p14:creationId xmlns:p14="http://schemas.microsoft.com/office/powerpoint/2010/main" val="2142043125"/>
      </p:ext>
    </p:extLst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Récupération et performance[20201117203858227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TYPE" val="ctColumn"/>
  <p:tag name="ARS_CHARTPARA_DATAFORMAT" val="ltNumberValueAndPercent"/>
  <p:tag name="ARS_CHARTPARA_SHOWTIME" val="csStop"/>
  <p:tag name="ARS_CHARTPARA_NUMBERDEC" val="0"/>
  <p:tag name="ARS_CHARTPARA_DATAPERCENTBASE" val="crResponse"/>
  <p:tag name="ARS_CHARTPARA_PERCENTDEC" val="2"/>
  <p:tag name="ARS_CHARTPARA_SHOW3D" val="1"/>
  <p:tag name="ARS_CHARTPARA_SHOWWINDOW" val="0"/>
  <p:tag name="ARS_CHARTPOINTWIDTH" val="0.5"/>
  <p:tag name="ARS_CHARTSHOWITEMTEXT" val="0"/>
  <p:tag name="ARS_CHARTPARA_TEXTCHARTSPACEORLINE" val="0"/>
  <p:tag name="ARS_CHARTPARA_TEXTCHARTTYPEBYLINE" val="0"/>
</p:tagLst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20015</TotalTime>
  <Words>698</Words>
  <Application>Microsoft Office PowerPoint</Application>
  <PresentationFormat>Personnalisé</PresentationFormat>
  <Paragraphs>142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8" baseType="lpstr">
      <vt:lpstr>Agency FB</vt:lpstr>
      <vt:lpstr>AR CENA</vt:lpstr>
      <vt:lpstr>Arial</vt:lpstr>
      <vt:lpstr>Calibri</vt:lpstr>
      <vt:lpstr>Calibri Light</vt:lpstr>
      <vt:lpstr>Century Gothic</vt:lpstr>
      <vt:lpstr>Open Sans</vt:lpstr>
      <vt:lpstr>Wingdings</vt:lpstr>
      <vt:lpstr>Thème Office</vt:lpstr>
      <vt:lpstr> Blois Football 41  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Blois Football 41  U17 National  Projet Jeu et d’entrainement</dc:title>
  <dc:creator>EVRAS Antoine</dc:creator>
  <cp:lastModifiedBy>EVRAS Antoine</cp:lastModifiedBy>
  <cp:revision>160</cp:revision>
  <cp:lastPrinted>2020-09-06T08:31:26Z</cp:lastPrinted>
  <dcterms:created xsi:type="dcterms:W3CDTF">2020-03-23T10:07:27Z</dcterms:created>
  <dcterms:modified xsi:type="dcterms:W3CDTF">2020-11-17T19:39:00Z</dcterms:modified>
</cp:coreProperties>
</file>